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05" r:id="rId5"/>
    <p:sldId id="296" r:id="rId6"/>
    <p:sldId id="306" r:id="rId7"/>
    <p:sldId id="320" r:id="rId8"/>
    <p:sldId id="259" r:id="rId9"/>
    <p:sldId id="311" r:id="rId10"/>
    <p:sldId id="312" r:id="rId11"/>
    <p:sldId id="314" r:id="rId12"/>
    <p:sldId id="307" r:id="rId13"/>
    <p:sldId id="308" r:id="rId14"/>
    <p:sldId id="309" r:id="rId15"/>
    <p:sldId id="315" r:id="rId16"/>
    <p:sldId id="319" r:id="rId17"/>
    <p:sldId id="318" r:id="rId18"/>
    <p:sldId id="294" r:id="rId19"/>
    <p:sldId id="313" r:id="rId20"/>
    <p:sldId id="310" r:id="rId21"/>
    <p:sldId id="321" r:id="rId22"/>
    <p:sldId id="317" r:id="rId23"/>
    <p:sldId id="31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434"/>
    <a:srgbClr val="A7823F"/>
    <a:srgbClr val="A9D7D9"/>
    <a:srgbClr val="93D3D9"/>
    <a:srgbClr val="AAD6FF"/>
    <a:srgbClr val="B2C8CD"/>
    <a:srgbClr val="CCD8D6"/>
    <a:srgbClr val="4F5945"/>
    <a:srgbClr val="73292A"/>
    <a:srgbClr val="7F86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biba hamed" userId="6c05f2ffd9f65c25" providerId="LiveId" clId="{C39BEE0F-9700-49CC-A099-D71DD0B38DF5}"/>
    <pc:docChg chg="addSld modSld sldOrd">
      <pc:chgData name="habiba hamed" userId="6c05f2ffd9f65c25" providerId="LiveId" clId="{C39BEE0F-9700-49CC-A099-D71DD0B38DF5}" dt="2023-04-08T20:48:41.318" v="33" actId="14100"/>
      <pc:docMkLst>
        <pc:docMk/>
      </pc:docMkLst>
      <pc:sldChg chg="ord">
        <pc:chgData name="habiba hamed" userId="6c05f2ffd9f65c25" providerId="LiveId" clId="{C39BEE0F-9700-49CC-A099-D71DD0B38DF5}" dt="2023-04-08T20:32:50.879" v="21"/>
        <pc:sldMkLst>
          <pc:docMk/>
          <pc:sldMk cId="3273910869" sldId="319"/>
        </pc:sldMkLst>
      </pc:sldChg>
      <pc:sldChg chg="modSp mod">
        <pc:chgData name="habiba hamed" userId="6c05f2ffd9f65c25" providerId="LiveId" clId="{C39BEE0F-9700-49CC-A099-D71DD0B38DF5}" dt="2023-04-08T20:07:21.018" v="19" actId="14100"/>
        <pc:sldMkLst>
          <pc:docMk/>
          <pc:sldMk cId="2296142621" sldId="320"/>
        </pc:sldMkLst>
        <pc:spChg chg="mod">
          <ac:chgData name="habiba hamed" userId="6c05f2ffd9f65c25" providerId="LiveId" clId="{C39BEE0F-9700-49CC-A099-D71DD0B38DF5}" dt="2023-04-08T20:07:21.018" v="19" actId="14100"/>
          <ac:spMkLst>
            <pc:docMk/>
            <pc:sldMk cId="2296142621" sldId="320"/>
            <ac:spMk id="4" creationId="{32ADFB49-2128-21A2-FFC0-4535D472E329}"/>
          </ac:spMkLst>
        </pc:spChg>
      </pc:sldChg>
      <pc:sldChg chg="addSp delSp modSp new mod">
        <pc:chgData name="habiba hamed" userId="6c05f2ffd9f65c25" providerId="LiveId" clId="{C39BEE0F-9700-49CC-A099-D71DD0B38DF5}" dt="2023-04-08T20:48:41.318" v="33" actId="14100"/>
        <pc:sldMkLst>
          <pc:docMk/>
          <pc:sldMk cId="863669532" sldId="321"/>
        </pc:sldMkLst>
        <pc:spChg chg="mod">
          <ac:chgData name="habiba hamed" userId="6c05f2ffd9f65c25" providerId="LiveId" clId="{C39BEE0F-9700-49CC-A099-D71DD0B38DF5}" dt="2023-04-08T20:38:30.401" v="30" actId="20577"/>
          <ac:spMkLst>
            <pc:docMk/>
            <pc:sldMk cId="863669532" sldId="321"/>
            <ac:spMk id="2" creationId="{20B880F4-878F-F0F8-594F-8D0C4152B6EA}"/>
          </ac:spMkLst>
        </pc:spChg>
        <pc:spChg chg="del">
          <ac:chgData name="habiba hamed" userId="6c05f2ffd9f65c25" providerId="LiveId" clId="{C39BEE0F-9700-49CC-A099-D71DD0B38DF5}" dt="2023-04-08T20:48:35.517" v="31"/>
          <ac:spMkLst>
            <pc:docMk/>
            <pc:sldMk cId="863669532" sldId="321"/>
            <ac:spMk id="3" creationId="{9B5DC787-F8EB-3934-DF94-741C68B0A096}"/>
          </ac:spMkLst>
        </pc:spChg>
        <pc:picChg chg="add mod">
          <ac:chgData name="habiba hamed" userId="6c05f2ffd9f65c25" providerId="LiveId" clId="{C39BEE0F-9700-49CC-A099-D71DD0B38DF5}" dt="2023-04-08T20:48:41.318" v="33" actId="14100"/>
          <ac:picMkLst>
            <pc:docMk/>
            <pc:sldMk cId="863669532" sldId="321"/>
            <ac:picMk id="7" creationId="{02234E19-4F2A-252B-90EC-3F0354196EA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4/8/2023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4/8/2023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jp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3370554" y="2521672"/>
            <a:ext cx="5450889" cy="1090325"/>
          </a:xfrm>
        </p:spPr>
        <p:txBody>
          <a:bodyPr/>
          <a:lstStyle/>
          <a:p>
            <a:r>
              <a:rPr lang="en-US" sz="2000" b="1" dirty="0">
                <a:solidFill>
                  <a:schemeClr val="tx1"/>
                </a:solidFill>
                <a:latin typeface="Arial Narrow" panose="020B0606020202030204" pitchFamily="34" charset="0"/>
              </a:rPr>
              <a:t>Assessing the quality of dental preparation using " </a:t>
            </a:r>
            <a:br>
              <a:rPr lang="en-US" sz="2000" b="1" dirty="0">
                <a:solidFill>
                  <a:schemeClr val="tx1"/>
                </a:solidFill>
                <a:latin typeface="Arial Narrow" panose="020B0606020202030204" pitchFamily="34" charset="0"/>
              </a:rPr>
            </a:br>
            <a:r>
              <a:rPr lang="en-US" sz="2000" b="1" dirty="0">
                <a:solidFill>
                  <a:schemeClr val="tx1"/>
                </a:solidFill>
                <a:latin typeface="Arial Narrow" panose="020B0606020202030204" pitchFamily="34" charset="0"/>
              </a:rPr>
              <a:t>Pixel matching and  Image matching"</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170256" y="4517934"/>
            <a:ext cx="2999232" cy="438912"/>
          </a:xfrm>
        </p:spPr>
        <p:txBody>
          <a:bodyPr>
            <a:noAutofit/>
          </a:bodyPr>
          <a:lstStyle/>
          <a:p>
            <a:r>
              <a:rPr lang="en-US" sz="1400" b="1" dirty="0"/>
              <a:t>​</a:t>
            </a:r>
            <a:r>
              <a:rPr lang="en-US" sz="1600" b="1" dirty="0">
                <a:solidFill>
                  <a:srgbClr val="A7823F"/>
                </a:solidFill>
                <a:latin typeface="Nunito" pitchFamily="2" charset="0"/>
                <a:cs typeface="Times New Roman" panose="02020603050405020304" pitchFamily="18" charset="0"/>
              </a:rPr>
              <a:t>Name : Habiba Adel</a:t>
            </a:r>
          </a:p>
          <a:p>
            <a:r>
              <a:rPr lang="en-US" sz="1600" b="1" dirty="0">
                <a:solidFill>
                  <a:srgbClr val="A7823F"/>
                </a:solidFill>
                <a:latin typeface="Nunito" pitchFamily="2" charset="0"/>
                <a:cs typeface="Times New Roman" panose="02020603050405020304" pitchFamily="18" charset="0"/>
              </a:rPr>
              <a:t>ID: 202457</a:t>
            </a:r>
          </a:p>
          <a:p>
            <a:r>
              <a:rPr lang="en-US" sz="1600" b="1" i="0" u="none" strike="noStrike" dirty="0">
                <a:solidFill>
                  <a:srgbClr val="AF7B51"/>
                </a:solidFill>
                <a:effectLst/>
                <a:latin typeface="Nunito" pitchFamily="2" charset="0"/>
              </a:rPr>
              <a:t>Supervised by: Dr.Hesham Mansour</a:t>
            </a:r>
          </a:p>
          <a:p>
            <a:r>
              <a:rPr lang="en-US" sz="1600" b="1" dirty="0">
                <a:solidFill>
                  <a:srgbClr val="AF7B51"/>
                </a:solidFill>
                <a:latin typeface="Nunito" pitchFamily="2" charset="0"/>
              </a:rPr>
              <a:t>              </a:t>
            </a:r>
            <a:r>
              <a:rPr lang="en-US" sz="1600" b="1" dirty="0" err="1">
                <a:solidFill>
                  <a:srgbClr val="AF7B51"/>
                </a:solidFill>
                <a:latin typeface="Nunito" pitchFamily="2" charset="0"/>
              </a:rPr>
              <a:t>Dr.Alaa</a:t>
            </a:r>
            <a:r>
              <a:rPr lang="en-US" sz="1600" b="1" dirty="0">
                <a:solidFill>
                  <a:srgbClr val="AF7B51"/>
                </a:solidFill>
                <a:latin typeface="Nunito" pitchFamily="2" charset="0"/>
              </a:rPr>
              <a:t> Naguib</a:t>
            </a:r>
            <a:endParaRPr lang="ar-EG" sz="1600" b="1" i="0" u="none" strike="noStrike" dirty="0">
              <a:solidFill>
                <a:srgbClr val="AF7B51"/>
              </a:solidFill>
              <a:effectLst/>
              <a:latin typeface="Nunito" pitchFamily="2" charset="0"/>
            </a:endParaRPr>
          </a:p>
          <a:p>
            <a:endParaRPr lang="en-US" sz="1600" b="1" dirty="0"/>
          </a:p>
        </p:txBody>
      </p:sp>
      <p:pic>
        <p:nvPicPr>
          <p:cNvPr id="1026" name="Picture 2">
            <a:extLst>
              <a:ext uri="{FF2B5EF4-FFF2-40B4-BE49-F238E27FC236}">
                <a16:creationId xmlns:a16="http://schemas.microsoft.com/office/drawing/2014/main" id="{9A6E7A50-26C9-0BCE-8A6C-948DCEA37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35332" cy="1615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D81569-7277-7662-2222-074D9326D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668" y="1"/>
            <a:ext cx="1935332" cy="16157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B39807C-C11E-A50E-0F12-80295D58D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736" y="1032382"/>
            <a:ext cx="1340527" cy="58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F7CB84-1997-A5B7-5BF0-200B19B13A3D}"/>
              </a:ext>
            </a:extLst>
          </p:cNvPr>
          <p:cNvSpPr>
            <a:spLocks noGrp="1"/>
          </p:cNvSpPr>
          <p:nvPr>
            <p:ph type="title"/>
          </p:nvPr>
        </p:nvSpPr>
        <p:spPr>
          <a:xfrm>
            <a:off x="1318673" y="2667158"/>
            <a:ext cx="3534822" cy="1088136"/>
          </a:xfrm>
        </p:spPr>
        <p:txBody>
          <a:bodyPr>
            <a:normAutofit/>
          </a:bodyPr>
          <a:lstStyle/>
          <a:p>
            <a:pPr algn="l"/>
            <a:r>
              <a:rPr lang="en-US" sz="3600" b="1" i="0" dirty="0">
                <a:solidFill>
                  <a:srgbClr val="FF0000"/>
                </a:solidFill>
                <a:effectLst/>
                <a:latin typeface="Söhne"/>
              </a:rPr>
              <a:t>Related work 2</a:t>
            </a:r>
            <a:endParaRPr lang="en-US" sz="3600" b="1" dirty="0">
              <a:solidFill>
                <a:srgbClr val="FF0000"/>
              </a:solidFill>
            </a:endParaRPr>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4294967295"/>
          </p:nvPr>
        </p:nvSpPr>
        <p:spPr>
          <a:xfrm>
            <a:off x="7006393" y="1141406"/>
            <a:ext cx="5054428" cy="2875010"/>
          </a:xfrm>
        </p:spPr>
        <p:txBody>
          <a:bodyPr>
            <a:noAutofit/>
          </a:bodyPr>
          <a:lstStyle/>
          <a:p>
            <a:pPr marL="0" indent="0" algn="just">
              <a:buNone/>
            </a:pPr>
            <a:r>
              <a:rPr lang="en-US" sz="2000" b="1" i="0" dirty="0">
                <a:solidFill>
                  <a:schemeClr val="tx1"/>
                </a:solidFill>
                <a:effectLst/>
                <a:latin typeface="Arial Narrow" panose="020B0606020202030204" pitchFamily="34" charset="0"/>
              </a:rPr>
              <a:t>Another study by Jeong et al. (2021) investigated the accuracy of dental measurements taken by dental students through traditional methods. The study found that there were variations in the accuracy of measurements taken by different students, indicating a need for standardized training in dental universities.</a:t>
            </a:r>
            <a:endParaRPr lang="en-US" sz="2000" b="1" dirty="0">
              <a:solidFill>
                <a:schemeClr val="tx1"/>
              </a:solidFill>
              <a:latin typeface="Arial Narrow" panose="020B0606020202030204" pitchFamily="34" charset="0"/>
            </a:endParaRP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4294967295"/>
          </p:nvPr>
        </p:nvSpPr>
        <p:spPr>
          <a:xfrm>
            <a:off x="0" y="6356350"/>
            <a:ext cx="4114800" cy="365125"/>
          </a:xfrm>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a:t>
            </a:r>
            <a:endParaRPr lang="en-US" sz="800"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4294967295"/>
          </p:nvPr>
        </p:nvSpPr>
        <p:spPr>
          <a:xfrm>
            <a:off x="9448800" y="6356350"/>
            <a:ext cx="2743200"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97198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228600" y="301101"/>
            <a:ext cx="11430000" cy="1325563"/>
          </a:xfrm>
        </p:spPr>
        <p:txBody>
          <a:bodyPr/>
          <a:lstStyle/>
          <a:p>
            <a:r>
              <a:rPr lang="en-US" dirty="0">
                <a:solidFill>
                  <a:srgbClr val="FF0000"/>
                </a:solidFill>
              </a:rPr>
              <a:t>Data set</a:t>
            </a:r>
          </a:p>
        </p:txBody>
      </p:sp>
      <p:pic>
        <p:nvPicPr>
          <p:cNvPr id="14" name="WhatsApp Video 2023-03-11 at 9.55.08 PM">
            <a:hlinkClick r:id="" action="ppaction://media"/>
            <a:extLst>
              <a:ext uri="{FF2B5EF4-FFF2-40B4-BE49-F238E27FC236}">
                <a16:creationId xmlns:a16="http://schemas.microsoft.com/office/drawing/2014/main" id="{08BD3496-DC00-67AE-7204-E22F74664068}"/>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0" y="2349661"/>
            <a:ext cx="6859929" cy="4371814"/>
          </a:xfrm>
        </p:spPr>
      </p:pic>
      <p:sp>
        <p:nvSpPr>
          <p:cNvPr id="13" name="Content Placeholder 12">
            <a:extLst>
              <a:ext uri="{FF2B5EF4-FFF2-40B4-BE49-F238E27FC236}">
                <a16:creationId xmlns:a16="http://schemas.microsoft.com/office/drawing/2014/main" id="{6B832867-4CAE-926B-74B4-96DAF3564285}"/>
              </a:ext>
            </a:extLst>
          </p:cNvPr>
          <p:cNvSpPr>
            <a:spLocks noGrp="1"/>
          </p:cNvSpPr>
          <p:nvPr>
            <p:ph sz="half" idx="2"/>
          </p:nvPr>
        </p:nvSpPr>
        <p:spPr>
          <a:xfrm>
            <a:off x="6859929" y="2349662"/>
            <a:ext cx="5181600" cy="3252486"/>
          </a:xfrm>
        </p:spPr>
        <p:txBody>
          <a:bodyPr>
            <a:normAutofit/>
          </a:bodyPr>
          <a:lstStyle/>
          <a:p>
            <a:pPr marL="0" indent="0" algn="just">
              <a:buNone/>
            </a:pPr>
            <a:endParaRPr lang="en-US" sz="1800" b="1" dirty="0"/>
          </a:p>
          <a:p>
            <a:pPr algn="just"/>
            <a:r>
              <a:rPr lang="en-US" sz="1800" b="1" dirty="0">
                <a:solidFill>
                  <a:schemeClr val="tx1"/>
                </a:solidFill>
                <a:latin typeface="Arial Narrow" panose="020B0606020202030204" pitchFamily="34" charset="0"/>
              </a:rPr>
              <a:t>We plan to collect data from dental students who will take measurements through conventional methods and using a dental scanner. The data collected will include measurements taken through both methods, and we will use statistical analysis to compare the accuracy of these measurements using two 3D images relative to the original image</a:t>
            </a:r>
            <a:r>
              <a:rPr lang="en-US" sz="1800" b="1" dirty="0"/>
              <a:t>.</a:t>
            </a:r>
          </a:p>
        </p:txBody>
      </p:sp>
      <p:sp>
        <p:nvSpPr>
          <p:cNvPr id="4" name="Footer Placeholder 3">
            <a:extLst>
              <a:ext uri="{FF2B5EF4-FFF2-40B4-BE49-F238E27FC236}">
                <a16:creationId xmlns:a16="http://schemas.microsoft.com/office/drawing/2014/main" id="{8C2F00B7-F64B-BD9F-339A-EE343262F312}"/>
              </a:ext>
            </a:extLst>
          </p:cNvPr>
          <p:cNvSpPr>
            <a:spLocks noGrp="1"/>
          </p:cNvSpPr>
          <p:nvPr>
            <p:ph type="ftr" sz="quarter" idx="10"/>
          </p:nvPr>
        </p:nvSpPr>
        <p:spPr>
          <a:xfrm>
            <a:off x="7031115" y="6384055"/>
            <a:ext cx="4477014" cy="365125"/>
          </a:xfrm>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a:t>
            </a:r>
            <a:endParaRPr lang="en-US" sz="800"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p:txBody>
          <a:bodyPr/>
          <a:lstStyle/>
          <a:p>
            <a:fld id="{294A09A9-5501-47C1-A89A-A340965A2BE2}" type="slidenum">
              <a:rPr lang="en-US" smtClean="0"/>
              <a:t>11</a:t>
            </a:fld>
            <a:endParaRPr lang="en-US" dirty="0"/>
          </a:p>
        </p:txBody>
      </p:sp>
      <p:pic>
        <p:nvPicPr>
          <p:cNvPr id="3" name="Picture 2">
            <a:extLst>
              <a:ext uri="{FF2B5EF4-FFF2-40B4-BE49-F238E27FC236}">
                <a16:creationId xmlns:a16="http://schemas.microsoft.com/office/drawing/2014/main" id="{B1EE549E-8A30-3076-4569-38F014417B4B}"/>
              </a:ext>
            </a:extLst>
          </p:cNvPr>
          <p:cNvPicPr>
            <a:picLocks noChangeAspect="1"/>
          </p:cNvPicPr>
          <p:nvPr/>
        </p:nvPicPr>
        <p:blipFill>
          <a:blip r:embed="rId5"/>
          <a:stretch>
            <a:fillRect/>
          </a:stretch>
        </p:blipFill>
        <p:spPr>
          <a:xfrm>
            <a:off x="6956612" y="4653686"/>
            <a:ext cx="1972235" cy="1565742"/>
          </a:xfrm>
          <a:prstGeom prst="rect">
            <a:avLst/>
          </a:prstGeom>
        </p:spPr>
      </p:pic>
      <p:sp>
        <p:nvSpPr>
          <p:cNvPr id="6" name="Title 1">
            <a:extLst>
              <a:ext uri="{FF2B5EF4-FFF2-40B4-BE49-F238E27FC236}">
                <a16:creationId xmlns:a16="http://schemas.microsoft.com/office/drawing/2014/main" id="{A01752AC-6916-3EAA-E7FC-2FF5C347F45C}"/>
              </a:ext>
            </a:extLst>
          </p:cNvPr>
          <p:cNvSpPr txBox="1">
            <a:spLocks/>
          </p:cNvSpPr>
          <p:nvPr/>
        </p:nvSpPr>
        <p:spPr>
          <a:xfrm>
            <a:off x="8500076" y="5213543"/>
            <a:ext cx="3712639" cy="117070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mj-lt"/>
                <a:ea typeface="+mj-ea"/>
                <a:cs typeface="+mj-cs"/>
              </a:defRPr>
            </a:lvl1pPr>
          </a:lstStyle>
          <a:p>
            <a:r>
              <a:rPr lang="en-US" sz="1600" dirty="0">
                <a:solidFill>
                  <a:srgbClr val="FF0000"/>
                </a:solidFill>
              </a:rPr>
              <a:t>Red is before preparation,</a:t>
            </a:r>
          </a:p>
          <a:p>
            <a:r>
              <a:rPr lang="en-US" sz="1600" dirty="0">
                <a:solidFill>
                  <a:srgbClr val="FF0000"/>
                </a:solidFill>
              </a:rPr>
              <a:t>Blue is ideal and green is student preparation.</a:t>
            </a:r>
          </a:p>
        </p:txBody>
      </p:sp>
    </p:spTree>
    <p:extLst>
      <p:ext uri="{BB962C8B-B14F-4D97-AF65-F5344CB8AC3E}">
        <p14:creationId xmlns:p14="http://schemas.microsoft.com/office/powerpoint/2010/main" val="361905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7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rPr>
              <a:t> </a:t>
            </a:r>
            <a:endParaRPr lang="en-US" dirty="0"/>
          </a:p>
        </p:txBody>
      </p:sp>
      <p:sp>
        <p:nvSpPr>
          <p:cNvPr id="3" name="Footer Placeholder 2">
            <a:extLst>
              <a:ext uri="{FF2B5EF4-FFF2-40B4-BE49-F238E27FC236}">
                <a16:creationId xmlns:a16="http://schemas.microsoft.com/office/drawing/2014/main" id="{21137959-7D1F-FBB7-5094-07715179487F}"/>
              </a:ext>
            </a:extLst>
          </p:cNvPr>
          <p:cNvSpPr>
            <a:spLocks noGrp="1"/>
          </p:cNvSpPr>
          <p:nvPr>
            <p:ph type="ftr" sz="quarter" idx="10"/>
          </p:nvPr>
        </p:nvSpPr>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a:t>
            </a:r>
            <a:endParaRPr lang="en-US" sz="800"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6" name="Content Placeholder 5">
            <a:extLst>
              <a:ext uri="{FF2B5EF4-FFF2-40B4-BE49-F238E27FC236}">
                <a16:creationId xmlns:a16="http://schemas.microsoft.com/office/drawing/2014/main" id="{56D1D864-B63D-5B5E-E202-760B9CEA46D3}"/>
              </a:ext>
            </a:extLst>
          </p:cNvPr>
          <p:cNvSpPr>
            <a:spLocks noGrp="1"/>
          </p:cNvSpPr>
          <p:nvPr>
            <p:ph sz="quarter" idx="12"/>
          </p:nvPr>
        </p:nvSpPr>
        <p:spPr/>
        <p:txBody>
          <a:bodyPr>
            <a:normAutofit/>
          </a:bodyPr>
          <a:lstStyle/>
          <a:p>
            <a:r>
              <a:rPr lang="en-US" sz="2200" b="1" dirty="0">
                <a:solidFill>
                  <a:schemeClr val="tx1"/>
                </a:solidFill>
                <a:latin typeface="Arial Narrow" panose="020B0606020202030204" pitchFamily="34" charset="0"/>
              </a:rPr>
              <a:t>Our approach involves collecting data from dental students who will take measurements through conventional methods and using a dental scanner. We will then use statistical analysis to compare the accuracy of these measurements. We plan to use the Python programming language for data analysis and 3D visualization and use </a:t>
            </a:r>
            <a:endParaRPr lang="ar-EG" sz="2200" b="1" dirty="0">
              <a:solidFill>
                <a:schemeClr val="tx1"/>
              </a:solidFill>
              <a:latin typeface="Arial Narrow" panose="020B0606020202030204" pitchFamily="34" charset="0"/>
            </a:endParaRPr>
          </a:p>
          <a:p>
            <a:pPr marL="0" indent="0">
              <a:buNone/>
            </a:pPr>
            <a:r>
              <a:rPr lang="en-US" sz="2200" b="1" dirty="0">
                <a:solidFill>
                  <a:schemeClr val="tx1"/>
                </a:solidFill>
                <a:latin typeface="Arial Narrow" panose="020B0606020202030204" pitchFamily="34" charset="0"/>
              </a:rPr>
              <a:t>   three technologies:</a:t>
            </a:r>
          </a:p>
          <a:p>
            <a:r>
              <a:rPr lang="en-US" sz="2200" b="1" dirty="0">
                <a:solidFill>
                  <a:schemeClr val="tx1"/>
                </a:solidFill>
                <a:latin typeface="Arial Narrow" panose="020B0606020202030204" pitchFamily="34" charset="0"/>
              </a:rPr>
              <a:t> Pixel matching</a:t>
            </a:r>
            <a:r>
              <a:rPr lang="ar-EG" sz="2200" b="1" dirty="0">
                <a:solidFill>
                  <a:schemeClr val="tx1"/>
                </a:solidFill>
                <a:latin typeface="Arial Narrow" panose="020B0606020202030204" pitchFamily="34" charset="0"/>
              </a:rPr>
              <a:t>.</a:t>
            </a:r>
            <a:endParaRPr lang="en-US" sz="2200" b="1" dirty="0">
              <a:solidFill>
                <a:schemeClr val="tx1"/>
              </a:solidFill>
              <a:latin typeface="Arial Narrow" panose="020B0606020202030204" pitchFamily="34" charset="0"/>
            </a:endParaRPr>
          </a:p>
          <a:p>
            <a:r>
              <a:rPr lang="en-US" sz="2200" b="1" dirty="0">
                <a:solidFill>
                  <a:schemeClr val="tx1"/>
                </a:solidFill>
                <a:latin typeface="Arial Narrow" panose="020B0606020202030204" pitchFamily="34" charset="0"/>
              </a:rPr>
              <a:t> Image matching</a:t>
            </a:r>
            <a:r>
              <a:rPr lang="ar-EG" sz="2200" b="1" dirty="0">
                <a:solidFill>
                  <a:schemeClr val="tx1"/>
                </a:solidFill>
                <a:latin typeface="Arial Narrow" panose="020B0606020202030204" pitchFamily="34" charset="0"/>
              </a:rPr>
              <a:t>.</a:t>
            </a:r>
            <a:endParaRPr lang="en-US" sz="2200" b="1" dirty="0">
              <a:solidFill>
                <a:schemeClr val="tx1"/>
              </a:solidFill>
              <a:latin typeface="Arial Narrow" panose="020B0606020202030204" pitchFamily="34" charset="0"/>
            </a:endParaRPr>
          </a:p>
        </p:txBody>
      </p:sp>
      <p:sp>
        <p:nvSpPr>
          <p:cNvPr id="9" name="TextBox 8">
            <a:extLst>
              <a:ext uri="{FF2B5EF4-FFF2-40B4-BE49-F238E27FC236}">
                <a16:creationId xmlns:a16="http://schemas.microsoft.com/office/drawing/2014/main" id="{E3388485-2C35-5681-E17A-64FA77796452}"/>
              </a:ext>
            </a:extLst>
          </p:cNvPr>
          <p:cNvSpPr txBox="1"/>
          <p:nvPr/>
        </p:nvSpPr>
        <p:spPr>
          <a:xfrm>
            <a:off x="4940424" y="600378"/>
            <a:ext cx="6098958" cy="646331"/>
          </a:xfrm>
          <a:prstGeom prst="rect">
            <a:avLst/>
          </a:prstGeom>
          <a:noFill/>
        </p:spPr>
        <p:txBody>
          <a:bodyPr wrap="square">
            <a:spAutoFit/>
          </a:bodyPr>
          <a:lstStyle/>
          <a:p>
            <a:r>
              <a:rPr lang="en-US" sz="3600" b="1" dirty="0">
                <a:solidFill>
                  <a:srgbClr val="FF0000"/>
                </a:solidFill>
                <a:latin typeface="Arial Narrow" panose="020B0606020202030204" pitchFamily="34" charset="0"/>
                <a:cs typeface="Gill Sans Light" panose="020B0302020104020203" pitchFamily="34" charset="-79"/>
              </a:rPr>
              <a:t>Approach</a:t>
            </a:r>
            <a:endParaRPr lang="en-US" sz="3600"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58893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97B2-75C9-E2B6-EF7F-F87D581F0060}"/>
              </a:ext>
            </a:extLst>
          </p:cNvPr>
          <p:cNvSpPr>
            <a:spLocks noGrp="1"/>
          </p:cNvSpPr>
          <p:nvPr>
            <p:ph type="title"/>
          </p:nvPr>
        </p:nvSpPr>
        <p:spPr/>
        <p:txBody>
          <a:bodyPr/>
          <a:lstStyle/>
          <a:p>
            <a:r>
              <a:rPr lang="en-US" dirty="0"/>
              <a:t>System overview</a:t>
            </a:r>
          </a:p>
        </p:txBody>
      </p:sp>
      <p:sp>
        <p:nvSpPr>
          <p:cNvPr id="4" name="Footer Placeholder 3">
            <a:extLst>
              <a:ext uri="{FF2B5EF4-FFF2-40B4-BE49-F238E27FC236}">
                <a16:creationId xmlns:a16="http://schemas.microsoft.com/office/drawing/2014/main" id="{028DB07E-C975-9F5B-4087-3425FEA5747F}"/>
              </a:ext>
            </a:extLst>
          </p:cNvPr>
          <p:cNvSpPr>
            <a:spLocks noGrp="1"/>
          </p:cNvSpPr>
          <p:nvPr>
            <p:ph type="ftr" sz="quarter" idx="10"/>
          </p:nvPr>
        </p:nvSpPr>
        <p:spPr>
          <a:xfrm>
            <a:off x="147918" y="6502213"/>
            <a:ext cx="8458200" cy="365125"/>
          </a:xfrm>
        </p:spPr>
        <p:txBody>
          <a:bodyPr/>
          <a:lstStyle/>
          <a:p>
            <a:r>
              <a:rPr lang="en-US" sz="1200" b="1" dirty="0">
                <a:latin typeface="Nunito" pitchFamily="2" charset="0"/>
              </a:rPr>
              <a:t>Assessing the quality of dental preparation using "</a:t>
            </a:r>
            <a:r>
              <a:rPr lang="en-US" sz="1200" b="1" dirty="0">
                <a:solidFill>
                  <a:schemeClr val="tx1"/>
                </a:solidFill>
                <a:latin typeface="Arial Narrow" panose="020B0606020202030204" pitchFamily="34" charset="0"/>
              </a:rPr>
              <a:t> Pixel matching and  Image matching</a:t>
            </a:r>
            <a:endParaRPr lang="en-US" sz="1200" dirty="0"/>
          </a:p>
          <a:p>
            <a:endParaRPr lang="en-US" dirty="0"/>
          </a:p>
        </p:txBody>
      </p:sp>
      <p:sp>
        <p:nvSpPr>
          <p:cNvPr id="5" name="Slide Number Placeholder 4">
            <a:extLst>
              <a:ext uri="{FF2B5EF4-FFF2-40B4-BE49-F238E27FC236}">
                <a16:creationId xmlns:a16="http://schemas.microsoft.com/office/drawing/2014/main" id="{9F4FA652-CDF4-1E74-3ACE-D58CEC21DDF0}"/>
              </a:ext>
            </a:extLst>
          </p:cNvPr>
          <p:cNvSpPr>
            <a:spLocks noGrp="1"/>
          </p:cNvSpPr>
          <p:nvPr>
            <p:ph type="sldNum" sz="quarter" idx="11"/>
          </p:nvPr>
        </p:nvSpPr>
        <p:spPr/>
        <p:txBody>
          <a:bodyPr/>
          <a:lstStyle/>
          <a:p>
            <a:fld id="{294A09A9-5501-47C1-A89A-A340965A2BE2}" type="slidenum">
              <a:rPr lang="en-US" smtClean="0"/>
              <a:pPr/>
              <a:t>13</a:t>
            </a:fld>
            <a:endParaRPr lang="en-US" dirty="0"/>
          </a:p>
        </p:txBody>
      </p:sp>
      <p:pic>
        <p:nvPicPr>
          <p:cNvPr id="13" name="Content Placeholder 12">
            <a:extLst>
              <a:ext uri="{FF2B5EF4-FFF2-40B4-BE49-F238E27FC236}">
                <a16:creationId xmlns:a16="http://schemas.microsoft.com/office/drawing/2014/main" id="{B0722018-6F85-5F21-5273-1583250EF423}"/>
              </a:ext>
            </a:extLst>
          </p:cNvPr>
          <p:cNvPicPr>
            <a:picLocks noGrp="1" noChangeAspect="1"/>
          </p:cNvPicPr>
          <p:nvPr>
            <p:ph idx="1"/>
          </p:nvPr>
        </p:nvPicPr>
        <p:blipFill>
          <a:blip r:embed="rId2"/>
          <a:stretch>
            <a:fillRect/>
          </a:stretch>
        </p:blipFill>
        <p:spPr>
          <a:xfrm>
            <a:off x="466165" y="2805953"/>
            <a:ext cx="11394141" cy="3639671"/>
          </a:xfrm>
        </p:spPr>
      </p:pic>
    </p:spTree>
    <p:extLst>
      <p:ext uri="{BB962C8B-B14F-4D97-AF65-F5344CB8AC3E}">
        <p14:creationId xmlns:p14="http://schemas.microsoft.com/office/powerpoint/2010/main" val="3273910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D32E6-B852-BACF-4E04-A2A049B00CE1}"/>
              </a:ext>
            </a:extLst>
          </p:cNvPr>
          <p:cNvSpPr>
            <a:spLocks noGrp="1"/>
          </p:cNvSpPr>
          <p:nvPr>
            <p:ph type="title"/>
          </p:nvPr>
        </p:nvSpPr>
        <p:spPr/>
        <p:txBody>
          <a:bodyPr/>
          <a:lstStyle/>
          <a:p>
            <a:r>
              <a:rPr lang="en-US" u="sng" dirty="0"/>
              <a:t>Component diagram</a:t>
            </a:r>
          </a:p>
        </p:txBody>
      </p:sp>
      <p:sp>
        <p:nvSpPr>
          <p:cNvPr id="4" name="Footer Placeholder 3">
            <a:extLst>
              <a:ext uri="{FF2B5EF4-FFF2-40B4-BE49-F238E27FC236}">
                <a16:creationId xmlns:a16="http://schemas.microsoft.com/office/drawing/2014/main" id="{71120F3C-A1BE-52DB-270C-6D2D8A9A10C0}"/>
              </a:ext>
            </a:extLst>
          </p:cNvPr>
          <p:cNvSpPr>
            <a:spLocks noGrp="1"/>
          </p:cNvSpPr>
          <p:nvPr>
            <p:ph type="ftr" sz="quarter" idx="10"/>
          </p:nvPr>
        </p:nvSpPr>
        <p:spPr>
          <a:xfrm>
            <a:off x="228599" y="6472518"/>
            <a:ext cx="7938247" cy="248957"/>
          </a:xfrm>
        </p:spPr>
        <p:txBody>
          <a:bodyPr/>
          <a:lstStyle/>
          <a:p>
            <a:r>
              <a:rPr lang="en-US" sz="1200" b="1" dirty="0">
                <a:latin typeface="Nunito" pitchFamily="2" charset="0"/>
              </a:rPr>
              <a:t>Assessing the quality of dental preparation using "</a:t>
            </a:r>
            <a:r>
              <a:rPr lang="en-US" sz="1200" b="1" dirty="0">
                <a:solidFill>
                  <a:schemeClr val="tx1"/>
                </a:solidFill>
                <a:latin typeface="Arial Narrow" panose="020B0606020202030204" pitchFamily="34" charset="0"/>
              </a:rPr>
              <a:t> Pixel matching and  Image matching</a:t>
            </a:r>
            <a:endParaRPr lang="en-US" sz="1200" dirty="0"/>
          </a:p>
          <a:p>
            <a:endParaRPr lang="en-US" dirty="0"/>
          </a:p>
        </p:txBody>
      </p:sp>
      <p:sp>
        <p:nvSpPr>
          <p:cNvPr id="5" name="Slide Number Placeholder 4">
            <a:extLst>
              <a:ext uri="{FF2B5EF4-FFF2-40B4-BE49-F238E27FC236}">
                <a16:creationId xmlns:a16="http://schemas.microsoft.com/office/drawing/2014/main" id="{FCFAB594-0731-92EB-D041-85697ACF1D46}"/>
              </a:ext>
            </a:extLst>
          </p:cNvPr>
          <p:cNvSpPr>
            <a:spLocks noGrp="1"/>
          </p:cNvSpPr>
          <p:nvPr>
            <p:ph type="sldNum" sz="quarter" idx="11"/>
          </p:nvPr>
        </p:nvSpPr>
        <p:spPr/>
        <p:txBody>
          <a:bodyPr/>
          <a:lstStyle/>
          <a:p>
            <a:fld id="{294A09A9-5501-47C1-A89A-A340965A2BE2}" type="slidenum">
              <a:rPr lang="en-US" smtClean="0"/>
              <a:pPr/>
              <a:t>14</a:t>
            </a:fld>
            <a:endParaRPr lang="en-US" dirty="0"/>
          </a:p>
        </p:txBody>
      </p:sp>
      <p:pic>
        <p:nvPicPr>
          <p:cNvPr id="11" name="Content Placeholder 10">
            <a:extLst>
              <a:ext uri="{FF2B5EF4-FFF2-40B4-BE49-F238E27FC236}">
                <a16:creationId xmlns:a16="http://schemas.microsoft.com/office/drawing/2014/main" id="{2343BAF3-6645-70E4-055D-0BE8F953C61B}"/>
              </a:ext>
            </a:extLst>
          </p:cNvPr>
          <p:cNvPicPr>
            <a:picLocks noGrp="1" noChangeAspect="1"/>
          </p:cNvPicPr>
          <p:nvPr>
            <p:ph idx="1"/>
          </p:nvPr>
        </p:nvPicPr>
        <p:blipFill>
          <a:blip r:embed="rId2"/>
          <a:stretch>
            <a:fillRect/>
          </a:stretch>
        </p:blipFill>
        <p:spPr>
          <a:xfrm>
            <a:off x="1246094" y="2882900"/>
            <a:ext cx="9439835" cy="3473450"/>
          </a:xfrm>
        </p:spPr>
      </p:pic>
    </p:spTree>
    <p:extLst>
      <p:ext uri="{BB962C8B-B14F-4D97-AF65-F5344CB8AC3E}">
        <p14:creationId xmlns:p14="http://schemas.microsoft.com/office/powerpoint/2010/main" val="284086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381000" y="568808"/>
            <a:ext cx="11430000" cy="1325563"/>
          </a:xfrm>
        </p:spPr>
        <p:txBody>
          <a:bodyPr/>
          <a:lstStyle/>
          <a:p>
            <a:r>
              <a:rPr lang="en-US" sz="3600" b="1" dirty="0">
                <a:solidFill>
                  <a:srgbClr val="FF0000"/>
                </a:solidFill>
                <a:latin typeface="Arial Narrow" panose="020B0606020202030204" pitchFamily="34" charset="0"/>
                <a:cs typeface="Gill Sans Light" panose="020B0302020104020203" pitchFamily="34" charset="-79"/>
              </a:rPr>
              <a:t>Expected outcomes</a:t>
            </a:r>
            <a:br>
              <a:rPr lang="en-US" sz="4400" b="1" dirty="0">
                <a:latin typeface="Gill Sans Nova Light" panose="020B0302020104020203" pitchFamily="34" charset="0"/>
                <a:cs typeface="Gill Sans Light" panose="020B0302020104020203" pitchFamily="34" charset="-79"/>
              </a:rPr>
            </a:br>
            <a:endParaRPr lang="en-US" dirty="0"/>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1"/>
          </p:nvPr>
        </p:nvSpPr>
        <p:spPr>
          <a:xfrm>
            <a:off x="2121763" y="2928499"/>
            <a:ext cx="9406622" cy="3548501"/>
          </a:xfrm>
        </p:spPr>
        <p:txBody>
          <a:bodyPr>
            <a:normAutofit/>
          </a:bodyPr>
          <a:lstStyle/>
          <a:p>
            <a:pPr algn="just"/>
            <a:r>
              <a:rPr lang="en-US" b="1" dirty="0">
                <a:solidFill>
                  <a:schemeClr val="tx1"/>
                </a:solidFill>
                <a:latin typeface="Arial Narrow" panose="020B0606020202030204" pitchFamily="34" charset="0"/>
              </a:rPr>
              <a:t>we expect to identify any significant differences in the accuracy of dental measurements obtained with conventional methods and with a dental scanner. This will help determine how well the student achieves perfect form, applies grading </a:t>
            </a:r>
            <a:r>
              <a:rPr lang="en-US" b="1" dirty="0" err="1">
                <a:solidFill>
                  <a:schemeClr val="tx1"/>
                </a:solidFill>
                <a:latin typeface="Arial Narrow" panose="020B0606020202030204" pitchFamily="34" charset="0"/>
              </a:rPr>
              <a:t>ceriateria</a:t>
            </a:r>
            <a:r>
              <a:rPr lang="en-US" b="1" dirty="0">
                <a:solidFill>
                  <a:schemeClr val="tx1"/>
                </a:solidFill>
                <a:latin typeface="Arial Narrow" panose="020B0606020202030204" pitchFamily="34" charset="0"/>
              </a:rPr>
              <a:t>, and gets the student the grade he or she deserves with every point achieved.</a:t>
            </a:r>
          </a:p>
        </p:txBody>
      </p:sp>
      <p:sp>
        <p:nvSpPr>
          <p:cNvPr id="7" name="Footer Placeholder 6">
            <a:extLst>
              <a:ext uri="{FF2B5EF4-FFF2-40B4-BE49-F238E27FC236}">
                <a16:creationId xmlns:a16="http://schemas.microsoft.com/office/drawing/2014/main" id="{486CE65B-C283-8A90-DF86-161AC356BEA0}"/>
              </a:ext>
            </a:extLst>
          </p:cNvPr>
          <p:cNvSpPr>
            <a:spLocks noGrp="1"/>
          </p:cNvSpPr>
          <p:nvPr>
            <p:ph type="ftr" sz="quarter" idx="10"/>
          </p:nvPr>
        </p:nvSpPr>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a:t>
            </a:r>
            <a:endParaRPr lang="en-US" sz="800" dirty="0"/>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0394" y="3301247"/>
            <a:ext cx="1250823" cy="794641"/>
          </a:xfrm>
          <a:prstGeom prst="rect">
            <a:avLst/>
          </a:prstGeom>
        </p:spPr>
      </p:pic>
    </p:spTree>
    <p:extLst>
      <p:ext uri="{BB962C8B-B14F-4D97-AF65-F5344CB8AC3E}">
        <p14:creationId xmlns:p14="http://schemas.microsoft.com/office/powerpoint/2010/main" val="2985610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normAutofit/>
          </a:bodyPr>
          <a:lstStyle/>
          <a:p>
            <a:r>
              <a:rPr lang="en-US" sz="3600" b="1" i="0" dirty="0">
                <a:solidFill>
                  <a:srgbClr val="FF0000"/>
                </a:solidFill>
                <a:effectLst/>
                <a:latin typeface="Söhne"/>
              </a:rPr>
              <a:t>Requirement</a:t>
            </a:r>
            <a:endParaRPr lang="en-US" sz="3600" b="1" dirty="0">
              <a:solidFill>
                <a:srgbClr val="FF0000"/>
              </a:solidFill>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idx="1"/>
          </p:nvPr>
        </p:nvSpPr>
        <p:spPr>
          <a:xfrm>
            <a:off x="609600" y="1600200"/>
            <a:ext cx="10972800" cy="3318029"/>
          </a:xfrm>
        </p:spPr>
        <p:txBody>
          <a:bodyPr>
            <a:normAutofit/>
          </a:bodyPr>
          <a:lstStyle/>
          <a:p>
            <a:pPr algn="just"/>
            <a:r>
              <a:rPr lang="en-US" sz="2400" b="1" i="0" dirty="0">
                <a:solidFill>
                  <a:schemeClr val="tx1"/>
                </a:solidFill>
                <a:effectLst/>
                <a:latin typeface="Arial Narrow" panose="020B0606020202030204" pitchFamily="34" charset="0"/>
              </a:rPr>
              <a:t>The project will require dental students who will take measurements through traditional methods and with the use of a dental scanner. We will also need access to dental scanners and traditional dental measurement tools. We will use Python programming language for data analysis and visualization.</a:t>
            </a:r>
            <a:endParaRPr lang="en-US" sz="2400" b="1" dirty="0">
              <a:solidFill>
                <a:schemeClr val="tx1"/>
              </a:solidFill>
              <a:latin typeface="Arial Narrow" panose="020B0606020202030204" pitchFamily="34" charset="0"/>
              <a:ea typeface="+mn-lt"/>
              <a:cs typeface="Gill Sans Light" panose="020B0302020104020203" pitchFamily="34" charset="-79"/>
            </a:endParaRPr>
          </a:p>
        </p:txBody>
      </p:sp>
      <p:sp>
        <p:nvSpPr>
          <p:cNvPr id="7" name="Footer Placeholder 6">
            <a:extLst>
              <a:ext uri="{FF2B5EF4-FFF2-40B4-BE49-F238E27FC236}">
                <a16:creationId xmlns:a16="http://schemas.microsoft.com/office/drawing/2014/main" id="{69D875C8-4D19-8AF8-6F98-F151E309145E}"/>
              </a:ext>
            </a:extLst>
          </p:cNvPr>
          <p:cNvSpPr>
            <a:spLocks noGrp="1"/>
          </p:cNvSpPr>
          <p:nvPr>
            <p:ph type="ftr" sz="quarter" idx="10"/>
          </p:nvPr>
        </p:nvSpPr>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a:t>
            </a:r>
            <a:endParaRPr lang="en-US" sz="800" dirty="0"/>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1"/>
          </p:nvPr>
        </p:nvSpPr>
        <p:spPr/>
        <p:txBody>
          <a:bodyPr/>
          <a:lstStyle/>
          <a:p>
            <a:fld id="{294A09A9-5501-47C1-A89A-A340965A2BE2}" type="slidenum">
              <a:rPr lang="en-US" smtClean="0"/>
              <a:t>16</a:t>
            </a:fld>
            <a:endParaRPr lang="en-US" dirty="0"/>
          </a:p>
        </p:txBody>
      </p:sp>
    </p:spTree>
    <p:extLst>
      <p:ext uri="{BB962C8B-B14F-4D97-AF65-F5344CB8AC3E}">
        <p14:creationId xmlns:p14="http://schemas.microsoft.com/office/powerpoint/2010/main" val="206812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p:txBody>
          <a:bodyPr/>
          <a:lstStyle/>
          <a:p>
            <a:r>
              <a:rPr lang="en-US" b="1" dirty="0">
                <a:solidFill>
                  <a:srgbClr val="FF0000"/>
                </a:solidFill>
                <a:latin typeface="Arial Narrow" panose="020B0606020202030204" pitchFamily="34" charset="0"/>
              </a:rPr>
              <a:t>plan</a:t>
            </a:r>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p:txBody>
          <a:bodyPr>
            <a:normAutofit/>
          </a:bodyPr>
          <a:lstStyle/>
          <a:p>
            <a:pPr algn="l">
              <a:buFont typeface="+mj-lt"/>
              <a:buAutoNum type="arabicPeriod"/>
            </a:pPr>
            <a:r>
              <a:rPr lang="en-US" sz="2000" b="1" i="0" dirty="0">
                <a:solidFill>
                  <a:schemeClr val="tx1"/>
                </a:solidFill>
                <a:effectLst/>
                <a:latin typeface="Arial Narrow" panose="020B0606020202030204" pitchFamily="34" charset="0"/>
              </a:rPr>
              <a:t>Collect data from dental students who will take measurements through traditional methods and with the use of a dental scanner.</a:t>
            </a:r>
          </a:p>
          <a:p>
            <a:pPr algn="l">
              <a:buFont typeface="+mj-lt"/>
              <a:buAutoNum type="arabicPeriod"/>
            </a:pPr>
            <a:r>
              <a:rPr lang="en-US" sz="2000" b="1" i="0" dirty="0">
                <a:solidFill>
                  <a:schemeClr val="tx1"/>
                </a:solidFill>
                <a:effectLst/>
                <a:latin typeface="Arial Narrow" panose="020B0606020202030204" pitchFamily="34" charset="0"/>
              </a:rPr>
              <a:t>Analyze the data using statistical analysis.</a:t>
            </a:r>
          </a:p>
          <a:p>
            <a:pPr algn="l">
              <a:buFont typeface="+mj-lt"/>
              <a:buAutoNum type="arabicPeriod"/>
            </a:pPr>
            <a:r>
              <a:rPr lang="en-US" sz="2000" b="1" i="0" dirty="0">
                <a:solidFill>
                  <a:schemeClr val="tx1"/>
                </a:solidFill>
                <a:effectLst/>
                <a:latin typeface="Arial Narrow" panose="020B0606020202030204" pitchFamily="34" charset="0"/>
              </a:rPr>
              <a:t>Visualize the results using Python programming language.</a:t>
            </a:r>
          </a:p>
          <a:p>
            <a:pPr algn="l">
              <a:buFont typeface="+mj-lt"/>
              <a:buAutoNum type="arabicPeriod"/>
            </a:pPr>
            <a:r>
              <a:rPr lang="en-US" sz="2000" b="1" i="0" dirty="0">
                <a:solidFill>
                  <a:schemeClr val="tx1"/>
                </a:solidFill>
                <a:effectLst/>
                <a:latin typeface="Arial Narrow" panose="020B0606020202030204" pitchFamily="34" charset="0"/>
              </a:rPr>
              <a:t>Compare the accuracy of measurements obtained through traditional methods and with the use of a dental scanner.</a:t>
            </a:r>
          </a:p>
          <a:p>
            <a:pPr algn="l">
              <a:buFont typeface="+mj-lt"/>
              <a:buAutoNum type="arabicPeriod"/>
            </a:pPr>
            <a:r>
              <a:rPr lang="en-US" sz="2000" b="1" i="0" dirty="0">
                <a:solidFill>
                  <a:schemeClr val="tx1"/>
                </a:solidFill>
                <a:effectLst/>
                <a:latin typeface="Arial Narrow" panose="020B0606020202030204" pitchFamily="34" charset="0"/>
              </a:rPr>
              <a:t>Determine the effectiveness of dental scanners in comparison to traditional methods.</a:t>
            </a:r>
          </a:p>
          <a:p>
            <a:pPr marL="0" indent="0">
              <a:lnSpc>
                <a:spcPct val="100000"/>
              </a:lnSpc>
              <a:buNone/>
            </a:pPr>
            <a:endParaRPr lang="en-US" dirty="0">
              <a:solidFill>
                <a:schemeClr val="accent3"/>
              </a:solidFill>
              <a:cs typeface="Calibri"/>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a:t>
            </a:r>
            <a:endParaRPr lang="en-US" sz="800"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80F4-878F-F0F8-594F-8D0C4152B6EA}"/>
              </a:ext>
            </a:extLst>
          </p:cNvPr>
          <p:cNvSpPr>
            <a:spLocks noGrp="1"/>
          </p:cNvSpPr>
          <p:nvPr>
            <p:ph type="title"/>
          </p:nvPr>
        </p:nvSpPr>
        <p:spPr/>
        <p:txBody>
          <a:bodyPr/>
          <a:lstStyle/>
          <a:p>
            <a:r>
              <a:rPr lang="en-US" dirty="0"/>
              <a:t>Result</a:t>
            </a:r>
          </a:p>
        </p:txBody>
      </p:sp>
      <p:pic>
        <p:nvPicPr>
          <p:cNvPr id="7" name="Content Placeholder 6">
            <a:extLst>
              <a:ext uri="{FF2B5EF4-FFF2-40B4-BE49-F238E27FC236}">
                <a16:creationId xmlns:a16="http://schemas.microsoft.com/office/drawing/2014/main" id="{02234E19-4F2A-252B-90EC-3F0354196EA9}"/>
              </a:ext>
            </a:extLst>
          </p:cNvPr>
          <p:cNvPicPr>
            <a:picLocks noGrp="1" noChangeAspect="1"/>
          </p:cNvPicPr>
          <p:nvPr>
            <p:ph idx="1"/>
          </p:nvPr>
        </p:nvPicPr>
        <p:blipFill>
          <a:blip r:embed="rId2"/>
          <a:stretch>
            <a:fillRect/>
          </a:stretch>
        </p:blipFill>
        <p:spPr>
          <a:xfrm>
            <a:off x="744072" y="1600200"/>
            <a:ext cx="11116234" cy="4572000"/>
          </a:xfrm>
        </p:spPr>
      </p:pic>
      <p:sp>
        <p:nvSpPr>
          <p:cNvPr id="4" name="Footer Placeholder 3">
            <a:extLst>
              <a:ext uri="{FF2B5EF4-FFF2-40B4-BE49-F238E27FC236}">
                <a16:creationId xmlns:a16="http://schemas.microsoft.com/office/drawing/2014/main" id="{D8E5BA39-C65E-7D82-664E-5D826AB1A55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DCFE1E0-567C-7E36-FBFF-53896F32772F}"/>
              </a:ext>
            </a:extLst>
          </p:cNvPr>
          <p:cNvSpPr>
            <a:spLocks noGrp="1"/>
          </p:cNvSpPr>
          <p:nvPr>
            <p:ph type="sldNum" sz="quarter" idx="11"/>
          </p:nvPr>
        </p:nvSpPr>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863669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3779-E259-93A2-5891-CFBD8B127D12}"/>
              </a:ext>
            </a:extLst>
          </p:cNvPr>
          <p:cNvSpPr>
            <a:spLocks noGrp="1"/>
          </p:cNvSpPr>
          <p:nvPr>
            <p:ph type="title"/>
          </p:nvPr>
        </p:nvSpPr>
        <p:spPr>
          <a:xfrm>
            <a:off x="1153668" y="3595900"/>
            <a:ext cx="9884664" cy="599582"/>
          </a:xfrm>
        </p:spPr>
        <p:txBody>
          <a:bodyPr>
            <a:normAutofit/>
          </a:bodyPr>
          <a:lstStyle/>
          <a:p>
            <a:r>
              <a:rPr lang="en-US" sz="3600" b="0" i="0" dirty="0">
                <a:solidFill>
                  <a:srgbClr val="FF0000"/>
                </a:solidFill>
                <a:effectLst/>
                <a:latin typeface="Verdana" panose="020B0604030504040204" pitchFamily="34" charset="0"/>
              </a:rPr>
              <a:t>References</a:t>
            </a:r>
            <a:endParaRPr lang="en-US" sz="3600" dirty="0">
              <a:solidFill>
                <a:srgbClr val="FF0000"/>
              </a:solidFill>
            </a:endParaRPr>
          </a:p>
        </p:txBody>
      </p:sp>
      <p:sp>
        <p:nvSpPr>
          <p:cNvPr id="3" name="Text Placeholder 2">
            <a:extLst>
              <a:ext uri="{FF2B5EF4-FFF2-40B4-BE49-F238E27FC236}">
                <a16:creationId xmlns:a16="http://schemas.microsoft.com/office/drawing/2014/main" id="{4103F126-1E27-3CFC-0DC1-12798DD50D66}"/>
              </a:ext>
            </a:extLst>
          </p:cNvPr>
          <p:cNvSpPr>
            <a:spLocks noGrp="1"/>
          </p:cNvSpPr>
          <p:nvPr>
            <p:ph type="body" idx="1"/>
          </p:nvPr>
        </p:nvSpPr>
        <p:spPr/>
        <p:txBody>
          <a:bodyPr>
            <a:normAutofit fontScale="25000" lnSpcReduction="20000"/>
          </a:bodyPr>
          <a:lstStyle/>
          <a:p>
            <a:pPr algn="l">
              <a:buFont typeface="+mj-lt"/>
              <a:buAutoNum type="arabicPeriod"/>
            </a:pPr>
            <a:r>
              <a:rPr lang="en-US" sz="5600" b="1" i="0" dirty="0">
                <a:solidFill>
                  <a:schemeClr val="tx1"/>
                </a:solidFill>
                <a:effectLst/>
                <a:latin typeface="Arial Narrow" panose="020B0606020202030204" pitchFamily="34" charset="0"/>
              </a:rPr>
              <a:t> Kim, J. H., Kim, K. B., Kim, W. C., &amp; Kim, J. H. (2018). Accuracy of intraoral digital impressions using an artificial landmark. Journal of prosthodontic research, 62(3), 346-351.</a:t>
            </a:r>
          </a:p>
          <a:p>
            <a:pPr algn="l">
              <a:buFont typeface="+mj-lt"/>
              <a:buAutoNum type="arabicPeriod"/>
            </a:pPr>
            <a:r>
              <a:rPr lang="en-US" sz="5600" b="1" i="0" dirty="0">
                <a:solidFill>
                  <a:schemeClr val="tx1"/>
                </a:solidFill>
                <a:effectLst/>
                <a:latin typeface="Arial Narrow" panose="020B0606020202030204" pitchFamily="34" charset="0"/>
              </a:rPr>
              <a:t> Lee, M., Kim, H. K.,</a:t>
            </a:r>
          </a:p>
          <a:p>
            <a:pPr algn="l">
              <a:buFont typeface="+mj-lt"/>
              <a:buAutoNum type="arabicPeriod"/>
            </a:pPr>
            <a:r>
              <a:rPr lang="en-US" sz="5600" b="1" dirty="0">
                <a:solidFill>
                  <a:schemeClr val="tx1"/>
                </a:solidFill>
                <a:latin typeface="Arial Narrow" panose="020B0606020202030204" pitchFamily="34" charset="0"/>
              </a:rPr>
              <a:t> Shellhart CW, Lane WD, Kluemper TG, Hicks PE (1995). Reliability of Bolton toothsize analysis when applied to crowded dentitions. Angle Orthod 65:327–334</a:t>
            </a:r>
            <a:r>
              <a:rPr lang="en-US" sz="6000" dirty="0">
                <a:latin typeface="Arial Narrow" panose="020B0606020202030204" pitchFamily="34" charset="0"/>
              </a:rPr>
              <a:t>.</a:t>
            </a:r>
          </a:p>
          <a:p>
            <a:pPr algn="l">
              <a:buFont typeface="+mj-lt"/>
              <a:buAutoNum type="arabicPeriod"/>
            </a:pPr>
            <a:endParaRPr lang="en-US" sz="5600" b="1" i="0" dirty="0">
              <a:solidFill>
                <a:schemeClr val="tx1"/>
              </a:solidFill>
              <a:effectLst/>
              <a:latin typeface="Söhne"/>
            </a:endParaRPr>
          </a:p>
          <a:p>
            <a:endParaRPr lang="en-US" dirty="0"/>
          </a:p>
        </p:txBody>
      </p:sp>
    </p:spTree>
    <p:extLst>
      <p:ext uri="{BB962C8B-B14F-4D97-AF65-F5344CB8AC3E}">
        <p14:creationId xmlns:p14="http://schemas.microsoft.com/office/powerpoint/2010/main" val="351583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077348" y="136525"/>
            <a:ext cx="3749040" cy="1325880"/>
          </a:xfrm>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a:xfrm>
            <a:off x="1225296" y="1462405"/>
            <a:ext cx="3922776" cy="4242816"/>
          </a:xfrm>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350711" y="1136832"/>
            <a:ext cx="4475677" cy="5156392"/>
          </a:xfrm>
        </p:spPr>
        <p:txBody>
          <a:bodyPr vert="horz" lIns="91440" tIns="45720" rIns="91440" bIns="45720" rtlCol="0" anchor="t">
            <a:normAutofit fontScale="25000" lnSpcReduction="20000"/>
          </a:bodyPr>
          <a:lstStyle/>
          <a:p>
            <a:pPr algn="l"/>
            <a:r>
              <a:rPr lang="en-US" sz="5600" b="0" i="0" dirty="0">
                <a:effectLst/>
                <a:latin typeface="Arial" panose="020B0604020202020204" pitchFamily="34" charset="0"/>
              </a:rPr>
              <a:t>Introduction 1/2</a:t>
            </a:r>
          </a:p>
          <a:p>
            <a:r>
              <a:rPr lang="en-US" sz="5600" b="0" i="0" dirty="0">
                <a:effectLst/>
                <a:latin typeface="Arial" panose="020B0604020202020204" pitchFamily="34" charset="0"/>
              </a:rPr>
              <a:t>Introduction 2/2</a:t>
            </a:r>
            <a:endParaRPr lang="en-US" sz="5600" b="1" dirty="0">
              <a:latin typeface="Gill Sans Nova Light" panose="020B0302020104020203" pitchFamily="34" charset="0"/>
              <a:cs typeface="Gill Sans Light" panose="020B0302020104020203" pitchFamily="34" charset="-79"/>
            </a:endParaRPr>
          </a:p>
          <a:p>
            <a:pPr marL="0" indent="0">
              <a:lnSpc>
                <a:spcPct val="150000"/>
              </a:lnSpc>
              <a:buNone/>
            </a:pPr>
            <a:r>
              <a:rPr lang="en-US" sz="5600" b="1" dirty="0">
                <a:latin typeface="Gill Sans Nova Light" panose="020B0302020104020203" pitchFamily="34" charset="0"/>
                <a:cs typeface="Gill Sans Light" panose="020B0302020104020203" pitchFamily="34" charset="-79"/>
              </a:rPr>
              <a:t>P</a:t>
            </a:r>
            <a:r>
              <a:rPr lang="en-US" sz="5600" b="1" dirty="0">
                <a:solidFill>
                  <a:schemeClr val="accent3"/>
                </a:solidFill>
                <a:latin typeface="Gill Sans Nova Light" panose="020B0302020104020203" pitchFamily="34" charset="0"/>
                <a:cs typeface="Gill Sans Light" panose="020B0302020104020203" pitchFamily="34" charset="-79"/>
              </a:rPr>
              <a:t>roblem </a:t>
            </a:r>
            <a:r>
              <a:rPr lang="en-US" sz="5600" b="0" i="0" dirty="0">
                <a:effectLst/>
                <a:latin typeface="Arial" panose="020B0604020202020204" pitchFamily="34" charset="0"/>
              </a:rPr>
              <a:t>statement</a:t>
            </a:r>
            <a:endParaRPr lang="en-US" sz="5600" b="1" dirty="0">
              <a:latin typeface="Gill Sans Nova Light" panose="020B0302020104020203" pitchFamily="34" charset="0"/>
              <a:cs typeface="Gill Sans Light" panose="020B0302020104020203" pitchFamily="34" charset="-79"/>
            </a:endParaRPr>
          </a:p>
          <a:p>
            <a:pPr marL="0" indent="0">
              <a:lnSpc>
                <a:spcPct val="150000"/>
              </a:lnSpc>
              <a:buNone/>
            </a:pPr>
            <a:r>
              <a:rPr lang="en-US" sz="5600" b="1" dirty="0">
                <a:latin typeface="Gill Sans Nova Light" panose="020B0302020104020203" pitchFamily="34" charset="0"/>
                <a:cs typeface="Gill Sans Light" panose="020B0302020104020203" pitchFamily="34" charset="-79"/>
              </a:rPr>
              <a:t>Motivation</a:t>
            </a:r>
            <a:endParaRPr lang="en-US" sz="5600" b="1"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sz="5600" b="1" dirty="0">
                <a:latin typeface="Gill Sans Nova Light" panose="020B0302020104020203" pitchFamily="34" charset="0"/>
                <a:cs typeface="Gill Sans Light" panose="020B0302020104020203" pitchFamily="34" charset="-79"/>
              </a:rPr>
              <a:t>Objective</a:t>
            </a:r>
            <a:endParaRPr lang="en-US" sz="5600" b="1" dirty="0">
              <a:solidFill>
                <a:schemeClr val="accent3"/>
              </a:solidFill>
              <a:latin typeface="Gill Sans Nova Light" panose="020B0302020104020203" pitchFamily="34" charset="0"/>
              <a:cs typeface="Gill Sans Light" panose="020B0302020104020203" pitchFamily="34" charset="-79"/>
            </a:endParaRPr>
          </a:p>
          <a:p>
            <a:pPr marL="0" indent="0">
              <a:lnSpc>
                <a:spcPct val="150000"/>
              </a:lnSpc>
              <a:buNone/>
            </a:pPr>
            <a:r>
              <a:rPr lang="en-US" sz="5600" b="1" dirty="0">
                <a:latin typeface="Gill Sans Nova Light" panose="020B0302020104020203" pitchFamily="34" charset="0"/>
                <a:cs typeface="Gill Sans Light" panose="020B0302020104020203" pitchFamily="34" charset="-79"/>
              </a:rPr>
              <a:t>Related work 1</a:t>
            </a:r>
          </a:p>
          <a:p>
            <a:pPr marL="0" indent="0">
              <a:lnSpc>
                <a:spcPct val="150000"/>
              </a:lnSpc>
              <a:buNone/>
            </a:pPr>
            <a:r>
              <a:rPr lang="en-US" sz="5600" b="1" dirty="0">
                <a:solidFill>
                  <a:schemeClr val="accent3"/>
                </a:solidFill>
                <a:latin typeface="Gill Sans Nova Light" panose="020B0302020104020203" pitchFamily="34" charset="0"/>
                <a:cs typeface="Gill Sans Light" panose="020B0302020104020203" pitchFamily="34" charset="-79"/>
              </a:rPr>
              <a:t>Related work 2</a:t>
            </a:r>
          </a:p>
          <a:p>
            <a:pPr marL="0" indent="0">
              <a:lnSpc>
                <a:spcPct val="150000"/>
              </a:lnSpc>
              <a:buNone/>
            </a:pPr>
            <a:r>
              <a:rPr lang="en-US" sz="5600" b="1" dirty="0">
                <a:latin typeface="Gill Sans Nova Light" panose="020B0302020104020203" pitchFamily="34" charset="0"/>
                <a:cs typeface="Gill Sans Light" panose="020B0302020104020203" pitchFamily="34" charset="-79"/>
              </a:rPr>
              <a:t>Data set</a:t>
            </a:r>
          </a:p>
          <a:p>
            <a:pPr marL="0" indent="0">
              <a:lnSpc>
                <a:spcPct val="150000"/>
              </a:lnSpc>
              <a:buNone/>
            </a:pPr>
            <a:r>
              <a:rPr lang="en-US" sz="5600" b="1" dirty="0">
                <a:solidFill>
                  <a:schemeClr val="accent3"/>
                </a:solidFill>
                <a:latin typeface="Gill Sans Nova Light" panose="020B0302020104020203" pitchFamily="34" charset="0"/>
                <a:cs typeface="Gill Sans Light" panose="020B0302020104020203" pitchFamily="34" charset="-79"/>
              </a:rPr>
              <a:t>Approach</a:t>
            </a:r>
          </a:p>
          <a:p>
            <a:pPr marL="0" indent="0">
              <a:lnSpc>
                <a:spcPct val="150000"/>
              </a:lnSpc>
              <a:buNone/>
            </a:pPr>
            <a:r>
              <a:rPr lang="en-US" sz="5600" b="1" dirty="0">
                <a:latin typeface="Gill Sans Nova Light" panose="020B0302020104020203" pitchFamily="34" charset="0"/>
                <a:cs typeface="Gill Sans Light" panose="020B0302020104020203" pitchFamily="34" charset="-79"/>
              </a:rPr>
              <a:t>Expected outcomes</a:t>
            </a:r>
          </a:p>
          <a:p>
            <a:pPr marL="0" indent="0">
              <a:lnSpc>
                <a:spcPct val="150000"/>
              </a:lnSpc>
              <a:buNone/>
            </a:pPr>
            <a:r>
              <a:rPr lang="en-US" sz="5600" b="1" dirty="0">
                <a:solidFill>
                  <a:schemeClr val="accent3"/>
                </a:solidFill>
                <a:latin typeface="Gill Sans Nova Light" panose="020B0302020104020203" pitchFamily="34" charset="0"/>
                <a:cs typeface="Gill Sans Light" panose="020B0302020104020203" pitchFamily="34" charset="-79"/>
              </a:rPr>
              <a:t>Requirement</a:t>
            </a:r>
          </a:p>
          <a:p>
            <a:pPr marL="0" indent="0">
              <a:lnSpc>
                <a:spcPct val="150000"/>
              </a:lnSpc>
              <a:buNone/>
            </a:pPr>
            <a:r>
              <a:rPr lang="en-US" sz="5600" b="1" dirty="0">
                <a:latin typeface="Gill Sans Nova Light" panose="020B0302020104020203" pitchFamily="34" charset="0"/>
                <a:cs typeface="Gill Sans Light" panose="020B0302020104020203" pitchFamily="34" charset="-79"/>
              </a:rPr>
              <a:t>References</a:t>
            </a:r>
            <a:endParaRPr lang="en-US" sz="5600" b="1" dirty="0">
              <a:solidFill>
                <a:schemeClr val="accent3"/>
              </a:solidFill>
              <a:latin typeface="Gill Sans Nova Light" panose="020B0302020104020203" pitchFamily="34" charset="0"/>
              <a:cs typeface="Gill Sans Light" panose="020B0302020104020203" pitchFamily="34" charset="-79"/>
            </a:endParaRP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 </a:t>
            </a:r>
            <a:r>
              <a:rPr lang="en-US" sz="800" dirty="0">
                <a:latin typeface="Nunito" pitchFamily="2" charset="0"/>
              </a:rPr>
              <a:t>"</a:t>
            </a:r>
            <a:endParaRPr lang="en-US" sz="800"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a:xfrm>
            <a:off x="9220200" y="6356350"/>
            <a:ext cx="2743200" cy="365125"/>
          </a:xfrm>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137648" y="2007108"/>
            <a:ext cx="4962616" cy="2843784"/>
          </a:xfrm>
        </p:spPr>
        <p:txBody>
          <a:bodyPr>
            <a:normAutofit fontScale="92500"/>
          </a:bodyPr>
          <a:lstStyle/>
          <a:p>
            <a:r>
              <a:rPr lang="en-US" b="1" dirty="0">
                <a:solidFill>
                  <a:schemeClr val="tx1"/>
                </a:solidFill>
                <a:latin typeface="Arial Narrow" panose="020B0606020202030204" pitchFamily="34" charset="0"/>
              </a:rPr>
              <a:t>Name: Habiba Adel Sayed</a:t>
            </a:r>
          </a:p>
          <a:p>
            <a:r>
              <a:rPr lang="en-US" b="1" dirty="0">
                <a:solidFill>
                  <a:schemeClr val="tx1"/>
                </a:solidFill>
                <a:latin typeface="Arial Narrow" panose="020B0606020202030204" pitchFamily="34" charset="0"/>
              </a:rPr>
              <a:t>Email:Habiba.adel2@msa.edu.eg</a:t>
            </a:r>
          </a:p>
          <a:p>
            <a:r>
              <a:rPr lang="en-US" b="1" dirty="0">
                <a:solidFill>
                  <a:schemeClr val="tx1"/>
                </a:solidFill>
                <a:latin typeface="Arial Narrow" panose="020B0606020202030204" pitchFamily="34" charset="0"/>
              </a:rPr>
              <a:t>GitHub: https://github.com/Habiba07121999/Project_Grad1_SE</a:t>
            </a:r>
          </a:p>
        </p:txBody>
      </p:sp>
    </p:spTree>
    <p:extLst>
      <p:ext uri="{BB962C8B-B14F-4D97-AF65-F5344CB8AC3E}">
        <p14:creationId xmlns:p14="http://schemas.microsoft.com/office/powerpoint/2010/main" val="279025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3080181" y="1347233"/>
            <a:ext cx="4706997" cy="807868"/>
          </a:xfrm>
        </p:spPr>
        <p:txBody>
          <a:bodyPr>
            <a:normAutofit fontScale="90000"/>
          </a:bodyPr>
          <a:lstStyle/>
          <a:p>
            <a:r>
              <a:rPr lang="en-US" sz="4400" b="0" i="0" dirty="0">
                <a:effectLst/>
                <a:latin typeface="Arial" panose="020B0604020202020204" pitchFamily="34" charset="0"/>
              </a:rPr>
              <a:t>Introduction 1/2</a:t>
            </a:r>
            <a:br>
              <a:rPr lang="en-US" sz="4400" b="0" i="0" dirty="0">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689454" y="1743886"/>
            <a:ext cx="6019286" cy="3557320"/>
          </a:xfrm>
        </p:spPr>
        <p:txBody>
          <a:bodyPr>
            <a:normAutofit fontScale="32500" lnSpcReduction="20000"/>
          </a:bodyPr>
          <a:lstStyle/>
          <a:p>
            <a:pPr marL="342900" indent="-342900" algn="l">
              <a:buFont typeface="Wingdings" panose="05000000000000000000" pitchFamily="2" charset="2"/>
              <a:buChar char="Ø"/>
            </a:pPr>
            <a:r>
              <a:rPr lang="en-US" sz="5600" b="1" dirty="0">
                <a:solidFill>
                  <a:srgbClr val="224434"/>
                </a:solidFill>
              </a:rPr>
              <a:t>      </a:t>
            </a:r>
            <a:r>
              <a:rPr lang="en-US" sz="6400" b="1" dirty="0">
                <a:solidFill>
                  <a:srgbClr val="FF0000"/>
                </a:solidFill>
                <a:latin typeface="Arial Narrow" panose="020B0606020202030204" pitchFamily="34" charset="0"/>
              </a:rPr>
              <a:t>Plaster Casts </a:t>
            </a:r>
          </a:p>
          <a:p>
            <a:pPr marL="342900" indent="-342900" algn="just">
              <a:buFont typeface="Arial" panose="020B0604020202020204" pitchFamily="34" charset="0"/>
              <a:buChar char="•"/>
            </a:pPr>
            <a:r>
              <a:rPr lang="en-US" sz="6400" b="1" dirty="0">
                <a:solidFill>
                  <a:schemeClr val="tx1"/>
                </a:solidFill>
                <a:latin typeface="Arial Narrow" panose="020B0606020202030204" pitchFamily="34" charset="0"/>
              </a:rPr>
              <a:t>Tooth width measurements on plaster casts have been found to be more error prone when there were three millimeters or more of dental crowding. Moreover, tooth-width measurements taken with needlepoint dividers have been found to be less reliable than those taken with a Boley gauge .[A]</a:t>
            </a:r>
          </a:p>
          <a:p>
            <a:pPr algn="just"/>
            <a:endParaRPr lang="en-US" sz="1500" b="1" dirty="0">
              <a:solidFill>
                <a:srgbClr val="224434"/>
              </a:solidFill>
              <a:latin typeface="Arial Narrow" panose="020B0606020202030204" pitchFamily="34" charset="0"/>
            </a:endParaRPr>
          </a:p>
          <a:p>
            <a:pPr algn="just"/>
            <a:endParaRPr lang="en-US" sz="1500" b="1" dirty="0">
              <a:solidFill>
                <a:srgbClr val="224434"/>
              </a:solidFill>
              <a:latin typeface="Arial Narrow" panose="020B0606020202030204" pitchFamily="34" charset="0"/>
            </a:endParaRPr>
          </a:p>
          <a:p>
            <a:pPr algn="just"/>
            <a:endParaRPr lang="en-US" sz="1500" b="1" dirty="0">
              <a:solidFill>
                <a:srgbClr val="224434"/>
              </a:solidFill>
              <a:latin typeface="Arial Narrow" panose="020B0606020202030204" pitchFamily="34" charset="0"/>
            </a:endParaRPr>
          </a:p>
          <a:p>
            <a:pPr algn="just"/>
            <a:endParaRPr lang="en-US" sz="1500" b="1" dirty="0">
              <a:solidFill>
                <a:srgbClr val="224434"/>
              </a:solidFill>
              <a:latin typeface="Arial Narrow" panose="020B0606020202030204" pitchFamily="34" charset="0"/>
            </a:endParaRPr>
          </a:p>
          <a:p>
            <a:pPr algn="just"/>
            <a:endParaRPr lang="ar-EG" sz="1500" b="1" dirty="0">
              <a:solidFill>
                <a:srgbClr val="224434"/>
              </a:solidFill>
              <a:latin typeface="Arial Narrow" panose="020B0606020202030204" pitchFamily="34" charset="0"/>
            </a:endParaRPr>
          </a:p>
          <a:p>
            <a:pPr algn="just"/>
            <a:r>
              <a:rPr lang="en-US" sz="3600" b="1" dirty="0">
                <a:latin typeface="Arial Narrow" panose="020B0606020202030204" pitchFamily="34" charset="0"/>
              </a:rPr>
              <a:t>Shellhart CW, Lane WD, Kluemper TG, Hicks PE (1995). Reliability </a:t>
            </a:r>
            <a:r>
              <a:rPr lang="en-US" sz="3600" b="1" dirty="0"/>
              <a:t>of Bolton toothsize analysis when applied to crowded dentitions. Angle Orthod 65:327–334.</a:t>
            </a:r>
          </a:p>
          <a:p>
            <a:pPr algn="just"/>
            <a:endParaRPr lang="en-US" sz="1500" b="1" dirty="0">
              <a:solidFill>
                <a:srgbClr val="224434"/>
              </a:solidFill>
              <a:latin typeface="Arial Narrow" panose="020B0606020202030204" pitchFamily="34" charset="0"/>
            </a:endParaRPr>
          </a:p>
          <a:p>
            <a:pPr marL="342900" indent="-342900" algn="just">
              <a:buFont typeface="Arial" panose="020B0604020202020204" pitchFamily="34" charset="0"/>
              <a:buChar char="•"/>
            </a:pPr>
            <a:endParaRPr lang="en-US" sz="1500" b="1" dirty="0">
              <a:solidFill>
                <a:srgbClr val="224434"/>
              </a:solidFill>
              <a:latin typeface="Arial Narrow" panose="020B0606020202030204" pitchFamily="34" charset="0"/>
            </a:endParaRPr>
          </a:p>
          <a:p>
            <a:pPr marL="571500" indent="-571500">
              <a:buFont typeface="Arial" panose="020B0604020202020204" pitchFamily="34" charset="0"/>
              <a:buChar char="•"/>
            </a:pPr>
            <a:endParaRPr lang="en-US" sz="3600" b="1" dirty="0"/>
          </a:p>
          <a:p>
            <a:endParaRPr lang="en-US" sz="3600" dirty="0"/>
          </a:p>
          <a:p>
            <a:pPr marL="342900" indent="-342900">
              <a:buFont typeface="Arial" panose="020B0604020202020204" pitchFamily="34" charset="0"/>
              <a:buChar char="•"/>
            </a:pPr>
            <a:endParaRPr lang="en-US" sz="1500" b="1" dirty="0">
              <a:solidFill>
                <a:srgbClr val="224434"/>
              </a:solidFill>
            </a:endParaRPr>
          </a:p>
          <a:p>
            <a:pPr marL="342900" indent="-342900">
              <a:buFont typeface="Arial" panose="020B0604020202020204" pitchFamily="34" charset="0"/>
              <a:buChar char="•"/>
            </a:pPr>
            <a:endParaRPr lang="en-US" sz="1500" b="1" dirty="0">
              <a:solidFill>
                <a:srgbClr val="224434"/>
              </a:solidFill>
            </a:endParaRP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b="1" dirty="0">
              <a:solidFill>
                <a:srgbClr val="224434"/>
              </a:solidFill>
            </a:endParaRPr>
          </a:p>
          <a:p>
            <a:pPr marL="342900" indent="-342900">
              <a:buFont typeface="Arial" panose="020B0604020202020204" pitchFamily="34" charset="0"/>
              <a:buChar char="•"/>
            </a:pPr>
            <a:endParaRPr lang="en-US" sz="1500" b="1" dirty="0">
              <a:solidFill>
                <a:srgbClr val="224434"/>
              </a:solidFill>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a:xfrm>
            <a:off x="228600" y="6356350"/>
            <a:ext cx="4114800" cy="365125"/>
          </a:xfrm>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 </a:t>
            </a:r>
            <a:r>
              <a:rPr lang="en-US" sz="800" b="1" dirty="0">
                <a:latin typeface="Nunito" pitchFamily="2" charset="0"/>
              </a:rPr>
              <a:t>"</a:t>
            </a:r>
            <a:endParaRPr lang="en-US" sz="800" b="1"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pic>
        <p:nvPicPr>
          <p:cNvPr id="9" name="Picture 8">
            <a:extLst>
              <a:ext uri="{FF2B5EF4-FFF2-40B4-BE49-F238E27FC236}">
                <a16:creationId xmlns:a16="http://schemas.microsoft.com/office/drawing/2014/main" id="{64C64C8D-82F1-C7C5-156B-BD6877ADFFEB}"/>
              </a:ext>
            </a:extLst>
          </p:cNvPr>
          <p:cNvPicPr>
            <a:picLocks noChangeAspect="1"/>
          </p:cNvPicPr>
          <p:nvPr/>
        </p:nvPicPr>
        <p:blipFill>
          <a:blip r:embed="rId2"/>
          <a:stretch>
            <a:fillRect/>
          </a:stretch>
        </p:blipFill>
        <p:spPr>
          <a:xfrm>
            <a:off x="7919833" y="1721474"/>
            <a:ext cx="2516143" cy="1649187"/>
          </a:xfrm>
          <a:prstGeom prst="rect">
            <a:avLst/>
          </a:prstGeom>
        </p:spPr>
      </p:pic>
      <p:pic>
        <p:nvPicPr>
          <p:cNvPr id="7" name="Picture 6">
            <a:extLst>
              <a:ext uri="{FF2B5EF4-FFF2-40B4-BE49-F238E27FC236}">
                <a16:creationId xmlns:a16="http://schemas.microsoft.com/office/drawing/2014/main" id="{AE42865F-288B-2F51-7C86-DD5C2595DA12}"/>
              </a:ext>
            </a:extLst>
          </p:cNvPr>
          <p:cNvPicPr>
            <a:picLocks noChangeAspect="1"/>
          </p:cNvPicPr>
          <p:nvPr/>
        </p:nvPicPr>
        <p:blipFill>
          <a:blip r:embed="rId3"/>
          <a:stretch>
            <a:fillRect/>
          </a:stretch>
        </p:blipFill>
        <p:spPr>
          <a:xfrm>
            <a:off x="7787178" y="3691089"/>
            <a:ext cx="2648797" cy="1172416"/>
          </a:xfrm>
          <a:prstGeom prst="rect">
            <a:avLst/>
          </a:prstGeom>
        </p:spPr>
      </p:pic>
      <p:sp>
        <p:nvSpPr>
          <p:cNvPr id="8" name="Title 1">
            <a:extLst>
              <a:ext uri="{FF2B5EF4-FFF2-40B4-BE49-F238E27FC236}">
                <a16:creationId xmlns:a16="http://schemas.microsoft.com/office/drawing/2014/main" id="{2D87F353-EF66-7BE2-46E7-3D560FDE44CE}"/>
              </a:ext>
            </a:extLst>
          </p:cNvPr>
          <p:cNvSpPr txBox="1">
            <a:spLocks/>
          </p:cNvSpPr>
          <p:nvPr/>
        </p:nvSpPr>
        <p:spPr>
          <a:xfrm>
            <a:off x="6854509" y="4802059"/>
            <a:ext cx="4706997" cy="807868"/>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r>
              <a:rPr lang="en-US" sz="1600" dirty="0">
                <a:latin typeface="Arial" panose="020B0604020202020204" pitchFamily="34" charset="0"/>
              </a:rPr>
              <a:t>Student front view</a:t>
            </a:r>
            <a:br>
              <a:rPr lang="en-US" dirty="0">
                <a:latin typeface="Arial" panose="020B0604020202020204" pitchFamily="34" charset="0"/>
              </a:rPr>
            </a:br>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999A-79BE-804B-D732-8DE5FBD59690}"/>
              </a:ext>
            </a:extLst>
          </p:cNvPr>
          <p:cNvSpPr>
            <a:spLocks noGrp="1"/>
          </p:cNvSpPr>
          <p:nvPr>
            <p:ph type="title"/>
          </p:nvPr>
        </p:nvSpPr>
        <p:spPr>
          <a:xfrm>
            <a:off x="1748028" y="1730188"/>
            <a:ext cx="8695944" cy="215153"/>
          </a:xfrm>
        </p:spPr>
        <p:txBody>
          <a:bodyPr>
            <a:normAutofit fontScale="90000"/>
          </a:bodyPr>
          <a:lstStyle/>
          <a:p>
            <a:r>
              <a:rPr lang="en-US" sz="4400" b="0" i="0" dirty="0">
                <a:effectLst/>
                <a:latin typeface="Arial" panose="020B0604020202020204" pitchFamily="34" charset="0"/>
              </a:rPr>
              <a:t>Introduction 2/2</a:t>
            </a:r>
            <a:br>
              <a:rPr lang="en-US" sz="4400" b="1" dirty="0">
                <a:latin typeface="Gill Sans Nova Light" panose="020B0302020104020203" pitchFamily="34" charset="0"/>
                <a:cs typeface="Gill Sans Light" panose="020B0302020104020203" pitchFamily="34" charset="-79"/>
              </a:rPr>
            </a:br>
            <a:endParaRPr lang="en-US" dirty="0"/>
          </a:p>
        </p:txBody>
      </p:sp>
      <p:sp>
        <p:nvSpPr>
          <p:cNvPr id="3" name="Content Placeholder 2">
            <a:extLst>
              <a:ext uri="{FF2B5EF4-FFF2-40B4-BE49-F238E27FC236}">
                <a16:creationId xmlns:a16="http://schemas.microsoft.com/office/drawing/2014/main" id="{3728BD2C-DAF5-1EB7-426B-F2B5E7AAAB91}"/>
              </a:ext>
            </a:extLst>
          </p:cNvPr>
          <p:cNvSpPr>
            <a:spLocks noGrp="1"/>
          </p:cNvSpPr>
          <p:nvPr>
            <p:ph idx="1"/>
          </p:nvPr>
        </p:nvSpPr>
        <p:spPr>
          <a:xfrm>
            <a:off x="1864928" y="1838579"/>
            <a:ext cx="5701284" cy="3459562"/>
          </a:xfrm>
        </p:spPr>
        <p:txBody>
          <a:bodyPr>
            <a:normAutofit lnSpcReduction="10000"/>
          </a:bodyPr>
          <a:lstStyle/>
          <a:p>
            <a:pPr marL="685800" indent="-685800" algn="l">
              <a:buFont typeface="Wingdings" panose="05000000000000000000" pitchFamily="2" charset="2"/>
              <a:buChar char="Ø"/>
            </a:pPr>
            <a:r>
              <a:rPr lang="en-US" sz="2000" b="1" dirty="0">
                <a:solidFill>
                  <a:srgbClr val="FF0000"/>
                </a:solidFill>
                <a:latin typeface="Arial Narrow" panose="020B0606020202030204" pitchFamily="34" charset="0"/>
              </a:rPr>
              <a:t>Digital  model</a:t>
            </a:r>
          </a:p>
          <a:p>
            <a:pPr marL="685800" indent="-685800" algn="just">
              <a:buFont typeface="Arial" panose="020B0604020202020204" pitchFamily="34" charset="0"/>
              <a:buChar char="•"/>
            </a:pPr>
            <a:r>
              <a:rPr lang="en-US" sz="1800" b="1" i="0" dirty="0">
                <a:solidFill>
                  <a:schemeClr val="tx1"/>
                </a:solidFill>
                <a:effectLst/>
                <a:latin typeface="Arial Narrow" panose="020B0606020202030204" pitchFamily="34" charset="0"/>
              </a:rPr>
              <a:t>Studies have shown that the accuracy of digital scanners can vary depending on the specific scanner and the type of restoration being fabricated. Some digital scanners have been shown to have high accuracy levels, with deviations from the actual tooth surface being less than 50 microns. However, other scanners may have larger deviations, ranging from 100 to 300 microns.[B]</a:t>
            </a:r>
          </a:p>
          <a:p>
            <a:pPr algn="just"/>
            <a:endParaRPr lang="en-US" sz="1800" b="1" dirty="0">
              <a:solidFill>
                <a:schemeClr val="tx1"/>
              </a:solidFill>
              <a:latin typeface="Arial Narrow" panose="020B0606020202030204" pitchFamily="34" charset="0"/>
            </a:endParaRPr>
          </a:p>
          <a:p>
            <a:r>
              <a:rPr lang="en-US" sz="1100" b="1" dirty="0">
                <a:latin typeface="Arial Narrow" panose="020B0606020202030204" pitchFamily="34" charset="0"/>
              </a:rPr>
              <a:t>Shellhart CW, Lane WD, Kluemper TG, Hicks PE (1995). Reliability </a:t>
            </a:r>
            <a:r>
              <a:rPr lang="en-US" sz="1100" b="1" dirty="0"/>
              <a:t>of Bolton toothsize analysis when applied to crowded dentitions. Angle Orthod 65:327–334</a:t>
            </a:r>
            <a:r>
              <a:rPr lang="en-US" sz="2000" b="1" dirty="0"/>
              <a:t>.</a:t>
            </a:r>
          </a:p>
          <a:p>
            <a:endParaRPr lang="en-US" dirty="0"/>
          </a:p>
        </p:txBody>
      </p:sp>
      <p:sp>
        <p:nvSpPr>
          <p:cNvPr id="4" name="Footer Placeholder 3">
            <a:extLst>
              <a:ext uri="{FF2B5EF4-FFF2-40B4-BE49-F238E27FC236}">
                <a16:creationId xmlns:a16="http://schemas.microsoft.com/office/drawing/2014/main" id="{32ADFB49-2128-21A2-FFC0-4535D472E329}"/>
              </a:ext>
            </a:extLst>
          </p:cNvPr>
          <p:cNvSpPr>
            <a:spLocks noGrp="1"/>
          </p:cNvSpPr>
          <p:nvPr>
            <p:ph type="ftr" sz="quarter" idx="10"/>
          </p:nvPr>
        </p:nvSpPr>
        <p:spPr>
          <a:xfrm>
            <a:off x="228599" y="6356350"/>
            <a:ext cx="6799729" cy="365125"/>
          </a:xfrm>
        </p:spPr>
        <p:txBody>
          <a:bodyPr/>
          <a:lstStyle/>
          <a:p>
            <a:r>
              <a:rPr lang="en-US" sz="1200" b="1" dirty="0">
                <a:latin typeface="Nunito" pitchFamily="2" charset="0"/>
              </a:rPr>
              <a:t>Assessing the quality of dental preparation using "</a:t>
            </a:r>
            <a:r>
              <a:rPr lang="en-US" sz="1200" b="1" dirty="0">
                <a:solidFill>
                  <a:schemeClr val="tx1"/>
                </a:solidFill>
                <a:latin typeface="Arial Narrow" panose="020B0606020202030204" pitchFamily="34" charset="0"/>
              </a:rPr>
              <a:t> Pixel matching and  Image matching </a:t>
            </a:r>
            <a:r>
              <a:rPr lang="en-US" sz="1200" b="1" dirty="0">
                <a:latin typeface="Nunito" pitchFamily="2" charset="0"/>
              </a:rPr>
              <a:t>"</a:t>
            </a:r>
            <a:endParaRPr lang="en-US" sz="1200" b="1" dirty="0"/>
          </a:p>
          <a:p>
            <a:endParaRPr lang="en-US" dirty="0"/>
          </a:p>
        </p:txBody>
      </p:sp>
      <p:sp>
        <p:nvSpPr>
          <p:cNvPr id="5" name="Slide Number Placeholder 4">
            <a:extLst>
              <a:ext uri="{FF2B5EF4-FFF2-40B4-BE49-F238E27FC236}">
                <a16:creationId xmlns:a16="http://schemas.microsoft.com/office/drawing/2014/main" id="{F51EDB0A-AB28-4EFF-8AD0-CB281CF16072}"/>
              </a:ext>
            </a:extLst>
          </p:cNvPr>
          <p:cNvSpPr>
            <a:spLocks noGrp="1"/>
          </p:cNvSpPr>
          <p:nvPr>
            <p:ph type="sldNum" sz="quarter" idx="11"/>
          </p:nvPr>
        </p:nvSpPr>
        <p:spPr/>
        <p:txBody>
          <a:bodyPr/>
          <a:lstStyle/>
          <a:p>
            <a:fld id="{294A09A9-5501-47C1-A89A-A340965A2BE2}" type="slidenum">
              <a:rPr lang="en-US" smtClean="0"/>
              <a:pPr/>
              <a:t>4</a:t>
            </a:fld>
            <a:endParaRPr lang="en-US" dirty="0"/>
          </a:p>
        </p:txBody>
      </p:sp>
      <p:pic>
        <p:nvPicPr>
          <p:cNvPr id="6" name="Picture 5">
            <a:extLst>
              <a:ext uri="{FF2B5EF4-FFF2-40B4-BE49-F238E27FC236}">
                <a16:creationId xmlns:a16="http://schemas.microsoft.com/office/drawing/2014/main" id="{0010F52C-48C6-DAE8-5EEF-92985C2D4F4C}"/>
              </a:ext>
            </a:extLst>
          </p:cNvPr>
          <p:cNvPicPr>
            <a:picLocks noChangeAspect="1"/>
          </p:cNvPicPr>
          <p:nvPr/>
        </p:nvPicPr>
        <p:blipFill>
          <a:blip r:embed="rId2"/>
          <a:stretch>
            <a:fillRect/>
          </a:stretch>
        </p:blipFill>
        <p:spPr>
          <a:xfrm>
            <a:off x="7828136" y="1837764"/>
            <a:ext cx="2498936" cy="1938645"/>
          </a:xfrm>
          <a:prstGeom prst="rect">
            <a:avLst/>
          </a:prstGeom>
        </p:spPr>
      </p:pic>
      <p:pic>
        <p:nvPicPr>
          <p:cNvPr id="8" name="Picture 7">
            <a:extLst>
              <a:ext uri="{FF2B5EF4-FFF2-40B4-BE49-F238E27FC236}">
                <a16:creationId xmlns:a16="http://schemas.microsoft.com/office/drawing/2014/main" id="{D0757FC2-C046-333C-0283-17884288B85A}"/>
              </a:ext>
            </a:extLst>
          </p:cNvPr>
          <p:cNvPicPr>
            <a:picLocks noChangeAspect="1"/>
          </p:cNvPicPr>
          <p:nvPr/>
        </p:nvPicPr>
        <p:blipFill>
          <a:blip r:embed="rId3"/>
          <a:stretch>
            <a:fillRect/>
          </a:stretch>
        </p:blipFill>
        <p:spPr>
          <a:xfrm>
            <a:off x="8052628" y="3700715"/>
            <a:ext cx="2049952" cy="1365664"/>
          </a:xfrm>
          <a:prstGeom prst="rect">
            <a:avLst/>
          </a:prstGeom>
        </p:spPr>
      </p:pic>
      <p:sp>
        <p:nvSpPr>
          <p:cNvPr id="9" name="Title 1">
            <a:extLst>
              <a:ext uri="{FF2B5EF4-FFF2-40B4-BE49-F238E27FC236}">
                <a16:creationId xmlns:a16="http://schemas.microsoft.com/office/drawing/2014/main" id="{16182283-10E4-1EB4-6103-4F98699EDE3A}"/>
              </a:ext>
            </a:extLst>
          </p:cNvPr>
          <p:cNvSpPr txBox="1">
            <a:spLocks/>
          </p:cNvSpPr>
          <p:nvPr/>
        </p:nvSpPr>
        <p:spPr>
          <a:xfrm>
            <a:off x="4729632" y="5082988"/>
            <a:ext cx="8695944" cy="215153"/>
          </a:xfrm>
          <a:prstGeom prst="rect">
            <a:avLst/>
          </a:prstGeom>
        </p:spPr>
        <p:txBody>
          <a:bodyPr vert="horz" lIns="91440" tIns="45720" rIns="91440" bIns="45720" rtlCol="0" anchor="ctr">
            <a:normAutofit fontScale="25000" lnSpcReduction="20000"/>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r>
              <a:rPr lang="en-US" dirty="0">
                <a:latin typeface="Arial" panose="020B0604020202020204" pitchFamily="34" charset="0"/>
              </a:rPr>
              <a:t>Ideal image</a:t>
            </a:r>
            <a:endParaRPr lang="en-US" dirty="0"/>
          </a:p>
        </p:txBody>
      </p:sp>
    </p:spTree>
    <p:extLst>
      <p:ext uri="{BB962C8B-B14F-4D97-AF65-F5344CB8AC3E}">
        <p14:creationId xmlns:p14="http://schemas.microsoft.com/office/powerpoint/2010/main" val="2296142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Primary goals</a:t>
            </a:r>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838200" y="661987"/>
            <a:ext cx="10515600" cy="719773"/>
          </a:xfrm>
        </p:spPr>
        <p:txBody>
          <a:bodyPr>
            <a:normAutofit fontScale="90000"/>
          </a:bodyPr>
          <a:lstStyle/>
          <a:p>
            <a:r>
              <a:rPr lang="en-US" sz="4400" b="1" dirty="0">
                <a:solidFill>
                  <a:srgbClr val="FF0000"/>
                </a:solidFill>
                <a:latin typeface="Arial Narrow" panose="020B0606020202030204" pitchFamily="34" charset="0"/>
                <a:cs typeface="Gill Sans Light" panose="020B0302020104020203" pitchFamily="34" charset="-79"/>
              </a:rPr>
              <a:t>Problem Definition</a:t>
            </a:r>
            <a:br>
              <a:rPr lang="en-US" sz="4400" b="1" dirty="0">
                <a:solidFill>
                  <a:schemeClr val="accent3"/>
                </a:solidFill>
                <a:latin typeface="Gill Sans Nova Light" panose="020B0302020104020203" pitchFamily="34" charset="0"/>
                <a:cs typeface="Gill Sans Light" panose="020B0302020104020203" pitchFamily="34" charset="-79"/>
              </a:rPr>
            </a:br>
            <a:endParaRPr lang="en-US" dirty="0"/>
          </a:p>
        </p:txBody>
      </p:sp>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a:xfrm>
            <a:off x="228600" y="6356350"/>
            <a:ext cx="11434482" cy="365125"/>
          </a:xfrm>
        </p:spPr>
        <p:txBody>
          <a:bodyPr/>
          <a:lstStyle/>
          <a:p>
            <a:r>
              <a:rPr lang="en-US" sz="1050" b="1" dirty="0">
                <a:latin typeface="Nunito" pitchFamily="2" charset="0"/>
              </a:rPr>
              <a:t>Assessing the quality of dental preparation using "</a:t>
            </a:r>
            <a:r>
              <a:rPr lang="en-US" sz="1050" b="1" dirty="0">
                <a:solidFill>
                  <a:schemeClr val="tx1"/>
                </a:solidFill>
                <a:latin typeface="Arial Narrow" panose="020B0606020202030204" pitchFamily="34" charset="0"/>
              </a:rPr>
              <a:t> Pixel matching and  Image matching </a:t>
            </a:r>
          </a:p>
          <a:p>
            <a:r>
              <a:rPr lang="en-US" sz="1050" b="1" dirty="0"/>
              <a:t>Han KU, </a:t>
            </a:r>
            <a:r>
              <a:rPr lang="en-US" sz="1050" b="1" dirty="0" err="1"/>
              <a:t>Vig</a:t>
            </a:r>
            <a:r>
              <a:rPr lang="en-US" sz="1050" b="1" dirty="0"/>
              <a:t> KWL, Weintraub JA, </a:t>
            </a:r>
            <a:r>
              <a:rPr lang="en-US" sz="1050" b="1" dirty="0" err="1"/>
              <a:t>Vig</a:t>
            </a:r>
            <a:r>
              <a:rPr lang="en-US" sz="1050" b="1" dirty="0"/>
              <a:t> PS, Kowalski CJ. Consistency of orthodontic treatment decisions relative to diagnostic records. Am J Orthod Dentofacial </a:t>
            </a:r>
            <a:r>
              <a:rPr lang="en-US" sz="1050" b="1" dirty="0" err="1"/>
              <a:t>Orthop</a:t>
            </a:r>
            <a:r>
              <a:rPr lang="en-US" sz="1050" b="1" dirty="0"/>
              <a:t>. 1991;100:212–219.</a:t>
            </a:r>
            <a:endParaRPr lang="en-US" sz="800" b="1" dirty="0"/>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7" name="Content Placeholder 6">
            <a:extLst>
              <a:ext uri="{FF2B5EF4-FFF2-40B4-BE49-F238E27FC236}">
                <a16:creationId xmlns:a16="http://schemas.microsoft.com/office/drawing/2014/main" id="{DC56549F-5A4B-EEA8-9399-F7B5CAE8E003}"/>
              </a:ext>
            </a:extLst>
          </p:cNvPr>
          <p:cNvSpPr>
            <a:spLocks noGrp="1"/>
          </p:cNvSpPr>
          <p:nvPr>
            <p:ph idx="1"/>
          </p:nvPr>
        </p:nvSpPr>
        <p:spPr>
          <a:xfrm>
            <a:off x="838200" y="1460500"/>
            <a:ext cx="10515600" cy="4370832"/>
          </a:xfrm>
        </p:spPr>
        <p:txBody>
          <a:bodyPr/>
          <a:lstStyle/>
          <a:p>
            <a:pPr algn="just"/>
            <a:r>
              <a:rPr lang="en-US" b="1" dirty="0">
                <a:solidFill>
                  <a:schemeClr val="tx1"/>
                </a:solidFill>
                <a:latin typeface="Arial Narrow" panose="020B0606020202030204" pitchFamily="34" charset="0"/>
              </a:rPr>
              <a:t>The aim of this study is to investigate the level of inaccuracy between dental measurements taken in the traditional way , and those taken using a digital scanner. Specifically, we will explore whether there are significant differences in measurements of tooth size, interdental spaces, and occlusion between the two methods.</a:t>
            </a:r>
            <a:endParaRPr lang="ar-EG" b="1" dirty="0">
              <a:solidFill>
                <a:schemeClr val="tx1"/>
              </a:solidFill>
              <a:latin typeface="Arial Narrow" panose="020B0606020202030204" pitchFamily="34" charset="0"/>
            </a:endParaRPr>
          </a:p>
          <a:p>
            <a:pPr marL="0" indent="0" algn="just">
              <a:buNone/>
            </a:pPr>
            <a:endParaRPr lang="en-US" b="1" dirty="0"/>
          </a:p>
          <a:p>
            <a:pPr marL="0" indent="0">
              <a:buNone/>
            </a:pPr>
            <a:endParaRPr lang="en-US" sz="1200" b="1" dirty="0"/>
          </a:p>
        </p:txBody>
      </p:sp>
      <p:pic>
        <p:nvPicPr>
          <p:cNvPr id="9" name="Picture 8">
            <a:extLst>
              <a:ext uri="{FF2B5EF4-FFF2-40B4-BE49-F238E27FC236}">
                <a16:creationId xmlns:a16="http://schemas.microsoft.com/office/drawing/2014/main" id="{291E9B7D-68A2-8782-7A6C-3913840C8282}"/>
              </a:ext>
            </a:extLst>
          </p:cNvPr>
          <p:cNvPicPr>
            <a:picLocks noChangeAspect="1"/>
          </p:cNvPicPr>
          <p:nvPr/>
        </p:nvPicPr>
        <p:blipFill>
          <a:blip r:embed="rId2"/>
          <a:stretch>
            <a:fillRect/>
          </a:stretch>
        </p:blipFill>
        <p:spPr>
          <a:xfrm>
            <a:off x="3728720" y="3569974"/>
            <a:ext cx="8234680" cy="2786376"/>
          </a:xfrm>
          <a:prstGeom prst="rect">
            <a:avLst/>
          </a:prstGeom>
        </p:spPr>
      </p:pic>
    </p:spTree>
    <p:extLst>
      <p:ext uri="{BB962C8B-B14F-4D97-AF65-F5344CB8AC3E}">
        <p14:creationId xmlns:p14="http://schemas.microsoft.com/office/powerpoint/2010/main" val="94101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r>
              <a:rPr lang="en-US" dirty="0">
                <a:solidFill>
                  <a:srgbClr val="FF0000"/>
                </a:solidFill>
                <a:latin typeface="Arial Narrow" panose="020B0606020202030204" pitchFamily="34" charset="0"/>
              </a:rPr>
              <a:t>Motivation</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a:t>
            </a:r>
            <a:endParaRPr lang="en-US" sz="800"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13" name="TextBox 12">
            <a:extLst>
              <a:ext uri="{FF2B5EF4-FFF2-40B4-BE49-F238E27FC236}">
                <a16:creationId xmlns:a16="http://schemas.microsoft.com/office/drawing/2014/main" id="{7CE00197-9799-B29A-7A01-F738E60EE384}"/>
              </a:ext>
            </a:extLst>
          </p:cNvPr>
          <p:cNvSpPr txBox="1"/>
          <p:nvPr/>
        </p:nvSpPr>
        <p:spPr>
          <a:xfrm>
            <a:off x="497840" y="1493479"/>
            <a:ext cx="11531600" cy="4862870"/>
          </a:xfrm>
          <a:prstGeom prst="rect">
            <a:avLst/>
          </a:prstGeom>
          <a:noFill/>
        </p:spPr>
        <p:txBody>
          <a:bodyPr wrap="square">
            <a:spAutoFit/>
          </a:bodyPr>
          <a:lstStyle/>
          <a:p>
            <a:pPr algn="just"/>
            <a:r>
              <a:rPr lang="en-US" sz="2000" b="1" dirty="0">
                <a:latin typeface="Arial Narrow" panose="020B0606020202030204" pitchFamily="34" charset="0"/>
              </a:rPr>
              <a:t>Investigating the level of inaccuracy between dental measurements taken by dental students using traditional methods and those taken using a digital scanner is important for improving the quality of dental education. The results of this study can help identify any potential limitations of traditional methods used by dental students and provide insight into the accuracy of digital scanners in the hands of inexperienced users.</a:t>
            </a:r>
          </a:p>
          <a:p>
            <a:pPr algn="just"/>
            <a:endParaRPr lang="en-US" sz="2000" b="1" dirty="0">
              <a:latin typeface="Arial Narrow" panose="020B0606020202030204" pitchFamily="34" charset="0"/>
            </a:endParaRPr>
          </a:p>
          <a:p>
            <a:pPr algn="just"/>
            <a:r>
              <a:rPr lang="en-US" sz="2000" b="1" dirty="0">
                <a:latin typeface="Arial Narrow" panose="020B0606020202030204" pitchFamily="34" charset="0"/>
              </a:rPr>
              <a:t>In addition to improving the quality of dental education, the results of this study can have practical implications for dental practices. Dental students are often involved in patient care, and if their measurements are inaccurate, it can lead to additional costs associated with repeat treatments or adjustments. Therefore, it is important to investigate the accuracy of dental measurements taken by dental students and identify any potential areas for improvement in their training.</a:t>
            </a:r>
          </a:p>
          <a:p>
            <a:endParaRPr lang="en-US" sz="2000" b="1"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1201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917315" y="1933159"/>
            <a:ext cx="8705088" cy="277368"/>
          </a:xfrm>
        </p:spPr>
        <p:txBody>
          <a:bodyPr>
            <a:normAutofit fontScale="90000"/>
          </a:bodyPr>
          <a:lstStyle/>
          <a:p>
            <a:r>
              <a:rPr lang="en-US" b="1" dirty="0">
                <a:solidFill>
                  <a:srgbClr val="FF0000"/>
                </a:solidFill>
                <a:latin typeface="Arial Narrow" panose="020B0606020202030204" pitchFamily="34" charset="0"/>
              </a:rPr>
              <a:t>Objective</a:t>
            </a:r>
            <a:br>
              <a:rPr lang="en-US" dirty="0"/>
            </a:br>
            <a:endParaRPr lang="en-US" dirty="0"/>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4" name="Rectangle 1">
            <a:extLst>
              <a:ext uri="{FF2B5EF4-FFF2-40B4-BE49-F238E27FC236}">
                <a16:creationId xmlns:a16="http://schemas.microsoft.com/office/drawing/2014/main" id="{5D31A700-E077-4105-23C1-3FCBBF75AF88}"/>
              </a:ext>
            </a:extLst>
          </p:cNvPr>
          <p:cNvSpPr>
            <a:spLocks noChangeArrowheads="1"/>
          </p:cNvSpPr>
          <p:nvPr/>
        </p:nvSpPr>
        <p:spPr bwMode="auto">
          <a:xfrm>
            <a:off x="335280" y="360567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D4965AF5-0901-CC86-6213-829F0CC094F2}"/>
              </a:ext>
            </a:extLst>
          </p:cNvPr>
          <p:cNvSpPr>
            <a:spLocks noGrp="1" noChangeArrowheads="1"/>
          </p:cNvSpPr>
          <p:nvPr>
            <p:ph type="body" idx="1"/>
          </p:nvPr>
        </p:nvSpPr>
        <p:spPr bwMode="auto">
          <a:xfrm>
            <a:off x="1917315" y="2597111"/>
            <a:ext cx="792116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b="1" dirty="0">
                <a:latin typeface="Arial Narrow" panose="020B0606020202030204" pitchFamily="34" charset="0"/>
              </a:rPr>
              <a:t>To evaluate the validity and reproducibility of dental measurements performed on 3D digital study models using an intraoral scanner and compare them with measurements obtained using the traditional method.</a:t>
            </a:r>
            <a:endParaRPr kumimoji="0" lang="en-US" altLang="en-US" sz="2000" b="1" i="0" u="none" strike="noStrike" cap="none" normalizeH="0" baseline="0" dirty="0">
              <a:ln>
                <a:noFill/>
              </a:ln>
              <a:effectLst/>
              <a:latin typeface="Arial Narrow" panose="020B0606020202030204" pitchFamily="34" charset="0"/>
            </a:endParaRPr>
          </a:p>
        </p:txBody>
      </p:sp>
    </p:spTree>
    <p:extLst>
      <p:ext uri="{BB962C8B-B14F-4D97-AF65-F5344CB8AC3E}">
        <p14:creationId xmlns:p14="http://schemas.microsoft.com/office/powerpoint/2010/main" val="156398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p:txBody>
          <a:bodyPr>
            <a:normAutofit fontScale="90000"/>
          </a:bodyPr>
          <a:lstStyle/>
          <a:p>
            <a:br>
              <a:rPr lang="en-US" dirty="0"/>
            </a:br>
            <a:r>
              <a:rPr lang="en-US" dirty="0"/>
              <a:t> </a:t>
            </a:r>
          </a:p>
        </p:txBody>
      </p:sp>
      <p:sp>
        <p:nvSpPr>
          <p:cNvPr id="27" name="Text Placeholder 26">
            <a:extLst>
              <a:ext uri="{FF2B5EF4-FFF2-40B4-BE49-F238E27FC236}">
                <a16:creationId xmlns:a16="http://schemas.microsoft.com/office/drawing/2014/main" id="{AD3E159C-8F18-6271-D733-C11E52BA168F}"/>
              </a:ext>
            </a:extLst>
          </p:cNvPr>
          <p:cNvSpPr>
            <a:spLocks noGrp="1"/>
          </p:cNvSpPr>
          <p:nvPr>
            <p:ph idx="1"/>
          </p:nvPr>
        </p:nvSpPr>
        <p:spPr>
          <a:xfrm>
            <a:off x="7136074" y="1383869"/>
            <a:ext cx="4856086" cy="2843784"/>
          </a:xfrm>
        </p:spPr>
        <p:txBody>
          <a:bodyPr>
            <a:noAutofit/>
          </a:bodyPr>
          <a:lstStyle/>
          <a:p>
            <a:pPr algn="just"/>
            <a:r>
              <a:rPr lang="en-US" sz="1600" b="1" i="0" dirty="0">
                <a:solidFill>
                  <a:schemeClr val="tx1"/>
                </a:solidFill>
                <a:effectLst/>
                <a:latin typeface="Söhne"/>
              </a:rPr>
              <a:t>Previous studies have investigated the accuracy of dental scanners in comparison to traditional methods. One study by Kim et al. (2018) found that dental scanners produced more accurate measurements than traditional methods, particularly for measuring inter-arch distances. However, another study by Lee et al. (2019) found that there was no significant difference in the accuracy of measurements obtained through scanners and traditional methods.</a:t>
            </a:r>
            <a:endParaRPr lang="en-US" sz="1600" b="1" dirty="0">
              <a:solidFill>
                <a:schemeClr val="tx1"/>
              </a:solidFill>
            </a:endParaRPr>
          </a:p>
        </p:txBody>
      </p:sp>
      <p:sp>
        <p:nvSpPr>
          <p:cNvPr id="31" name="Text Placeholder 30">
            <a:extLst>
              <a:ext uri="{FF2B5EF4-FFF2-40B4-BE49-F238E27FC236}">
                <a16:creationId xmlns:a16="http://schemas.microsoft.com/office/drawing/2014/main" id="{53D0BAA8-6F92-D5A9-9FA2-9533E81A8105}"/>
              </a:ext>
            </a:extLst>
          </p:cNvPr>
          <p:cNvSpPr>
            <a:spLocks noGrp="1"/>
          </p:cNvSpPr>
          <p:nvPr>
            <p:ph type="body" sz="quarter" idx="4294967295"/>
          </p:nvPr>
        </p:nvSpPr>
        <p:spPr>
          <a:xfrm>
            <a:off x="1358284" y="2889504"/>
            <a:ext cx="4036614" cy="4241800"/>
          </a:xfrm>
        </p:spPr>
        <p:txBody>
          <a:bodyPr>
            <a:normAutofit/>
          </a:bodyPr>
          <a:lstStyle/>
          <a:p>
            <a:pPr marL="0" indent="0">
              <a:buNone/>
            </a:pPr>
            <a:r>
              <a:rPr lang="en-US" dirty="0"/>
              <a:t>​</a:t>
            </a:r>
            <a:r>
              <a:rPr lang="en-US" sz="3600" b="1" i="0" dirty="0">
                <a:solidFill>
                  <a:srgbClr val="FF0000"/>
                </a:solidFill>
                <a:effectLst/>
                <a:latin typeface="Söhne"/>
              </a:rPr>
              <a:t>Related work 1</a:t>
            </a:r>
          </a:p>
          <a:p>
            <a:pPr marL="0" indent="0">
              <a:buNone/>
            </a:pPr>
            <a:endParaRPr lang="en-US" dirty="0"/>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4294967295"/>
          </p:nvPr>
        </p:nvSpPr>
        <p:spPr>
          <a:xfrm>
            <a:off x="0" y="6356350"/>
            <a:ext cx="4114800" cy="365125"/>
          </a:xfrm>
        </p:spPr>
        <p:txBody>
          <a:bodyPr/>
          <a:lstStyle/>
          <a:p>
            <a:r>
              <a:rPr lang="en-US" sz="800" b="1" dirty="0">
                <a:latin typeface="Nunito" pitchFamily="2" charset="0"/>
              </a:rPr>
              <a:t>Assessing the quality of dental preparation using "</a:t>
            </a:r>
            <a:r>
              <a:rPr lang="en-US" sz="800" b="1" dirty="0">
                <a:solidFill>
                  <a:schemeClr val="tx1"/>
                </a:solidFill>
                <a:latin typeface="Arial Narrow" panose="020B0606020202030204" pitchFamily="34" charset="0"/>
              </a:rPr>
              <a:t> Pixel matching and  Image matching</a:t>
            </a:r>
            <a:endParaRPr lang="en-US" sz="800"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4294967295"/>
          </p:nvPr>
        </p:nvSpPr>
        <p:spPr>
          <a:xfrm>
            <a:off x="9448800" y="6356350"/>
            <a:ext cx="2743200"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276839930"/>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{4614A3BA-FE1A-4FDD-B656-0523C8951273}tf56410444_win32</Template>
  <TotalTime>3681</TotalTime>
  <Words>1299</Words>
  <Application>Microsoft Office PowerPoint</Application>
  <PresentationFormat>Widescreen</PresentationFormat>
  <Paragraphs>128</Paragraphs>
  <Slides>20</Slides>
  <Notes>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Arial Narrow</vt:lpstr>
      <vt:lpstr>Baskerville</vt:lpstr>
      <vt:lpstr>Baskerville Old Face</vt:lpstr>
      <vt:lpstr>Calibri</vt:lpstr>
      <vt:lpstr>Gill Sans Light</vt:lpstr>
      <vt:lpstr>Gill Sans Nova</vt:lpstr>
      <vt:lpstr>Gill Sans Nova Light</vt:lpstr>
      <vt:lpstr>Nunito</vt:lpstr>
      <vt:lpstr>Söhne</vt:lpstr>
      <vt:lpstr>Verdana</vt:lpstr>
      <vt:lpstr>Wingdings</vt:lpstr>
      <vt:lpstr>Office Theme</vt:lpstr>
      <vt:lpstr>Assessing the quality of dental preparation using "  Pixel matching and  Image matching"</vt:lpstr>
      <vt:lpstr>Agenda</vt:lpstr>
      <vt:lpstr>Introduction 1/2 </vt:lpstr>
      <vt:lpstr>Introduction 2/2 </vt:lpstr>
      <vt:lpstr>Primary goals</vt:lpstr>
      <vt:lpstr>Problem Definition </vt:lpstr>
      <vt:lpstr>Motivation</vt:lpstr>
      <vt:lpstr>Objective </vt:lpstr>
      <vt:lpstr>  </vt:lpstr>
      <vt:lpstr>Related work 2</vt:lpstr>
      <vt:lpstr>Data set</vt:lpstr>
      <vt:lpstr> </vt:lpstr>
      <vt:lpstr>System overview</vt:lpstr>
      <vt:lpstr>Component diagram</vt:lpstr>
      <vt:lpstr>Expected outcomes </vt:lpstr>
      <vt:lpstr>Requirement</vt:lpstr>
      <vt:lpstr>plan</vt:lpstr>
      <vt:lpstr>Result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the quality of dental preparation using "the techniques used "</dc:title>
  <dc:creator>habiba hamed</dc:creator>
  <cp:lastModifiedBy>habiba hamed</cp:lastModifiedBy>
  <cp:revision>6</cp:revision>
  <dcterms:created xsi:type="dcterms:W3CDTF">2023-03-08T20:38:51Z</dcterms:created>
  <dcterms:modified xsi:type="dcterms:W3CDTF">2023-04-08T20:50:39Z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